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312" r:id="rId3"/>
    <p:sldId id="258" r:id="rId4"/>
    <p:sldId id="259" r:id="rId5"/>
    <p:sldId id="260" r:id="rId6"/>
    <p:sldId id="261" r:id="rId7"/>
    <p:sldId id="262" r:id="rId8"/>
    <p:sldId id="263" r:id="rId9"/>
    <p:sldId id="264" r:id="rId10"/>
    <p:sldId id="265" r:id="rId11"/>
    <p:sldId id="313" r:id="rId12"/>
    <p:sldId id="314" r:id="rId13"/>
    <p:sldId id="266" r:id="rId14"/>
    <p:sldId id="279" r:id="rId15"/>
    <p:sldId id="280" r:id="rId16"/>
    <p:sldId id="296" r:id="rId17"/>
    <p:sldId id="297" r:id="rId18"/>
    <p:sldId id="299" r:id="rId19"/>
    <p:sldId id="298"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300" r:id="rId35"/>
    <p:sldId id="301" r:id="rId36"/>
    <p:sldId id="302" r:id="rId37"/>
    <p:sldId id="304" r:id="rId38"/>
    <p:sldId id="305" r:id="rId39"/>
    <p:sldId id="306" r:id="rId40"/>
    <p:sldId id="307" r:id="rId41"/>
    <p:sldId id="308" r:id="rId42"/>
    <p:sldId id="309" r:id="rId43"/>
    <p:sldId id="310" r:id="rId44"/>
    <p:sldId id="315" r:id="rId45"/>
    <p:sldId id="316" r:id="rId46"/>
    <p:sldId id="317" r:id="rId47"/>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86"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75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315F96-977B-4F7D-A01A-7AEE154A1BF5}" type="doc">
      <dgm:prSet loTypeId="urn:microsoft.com/office/officeart/2005/8/layout/chevron1" loCatId="process" qsTypeId="urn:microsoft.com/office/officeart/2005/8/quickstyle/simple1" qsCatId="simple" csTypeId="urn:microsoft.com/office/officeart/2005/8/colors/accent3_3" csCatId="accent3" phldr="1"/>
      <dgm:spPr/>
    </dgm:pt>
    <dgm:pt modelId="{27F858C9-73AA-469D-858B-76E75A25B73F}">
      <dgm:prSet phldrT="[Texto]" custT="1"/>
      <dgm:spPr/>
      <dgm:t>
        <a:bodyPr/>
        <a:lstStyle/>
        <a:p>
          <a:r>
            <a:rPr lang="es-VE" sz="2000" dirty="0" smtClean="0">
              <a:solidFill>
                <a:schemeClr val="accent1">
                  <a:lumMod val="10000"/>
                </a:schemeClr>
              </a:solidFill>
              <a:effectLst>
                <a:outerShdw blurRad="38100" dist="38100" dir="2700000" algn="tl">
                  <a:srgbClr val="000000">
                    <a:alpha val="43137"/>
                  </a:srgbClr>
                </a:outerShdw>
              </a:effectLst>
              <a:latin typeface="+mj-lt"/>
            </a:rPr>
            <a:t>Población humana</a:t>
          </a:r>
          <a:endParaRPr lang="es-VE" sz="2000" dirty="0">
            <a:solidFill>
              <a:schemeClr val="accent1">
                <a:lumMod val="10000"/>
              </a:schemeClr>
            </a:solidFill>
            <a:effectLst>
              <a:outerShdw blurRad="38100" dist="38100" dir="2700000" algn="tl">
                <a:srgbClr val="000000">
                  <a:alpha val="43137"/>
                </a:srgbClr>
              </a:outerShdw>
            </a:effectLst>
            <a:latin typeface="+mj-lt"/>
          </a:endParaRPr>
        </a:p>
      </dgm:t>
    </dgm:pt>
    <dgm:pt modelId="{249C2B73-950F-4A3E-B4F3-30AD3B902769}" type="parTrans" cxnId="{E1D13291-1D43-4F09-B839-C38D94CCA30B}">
      <dgm:prSet/>
      <dgm:spPr/>
      <dgm:t>
        <a:bodyPr/>
        <a:lstStyle/>
        <a:p>
          <a:endParaRPr lang="es-VE" sz="2000">
            <a:solidFill>
              <a:schemeClr val="accent1">
                <a:lumMod val="10000"/>
              </a:schemeClr>
            </a:solidFill>
            <a:effectLst>
              <a:outerShdw blurRad="38100" dist="38100" dir="2700000" algn="tl">
                <a:srgbClr val="000000">
                  <a:alpha val="43137"/>
                </a:srgbClr>
              </a:outerShdw>
            </a:effectLst>
            <a:latin typeface="+mj-lt"/>
          </a:endParaRPr>
        </a:p>
      </dgm:t>
    </dgm:pt>
    <dgm:pt modelId="{387F2F93-7689-4D14-9091-B85B465726C9}" type="sibTrans" cxnId="{E1D13291-1D43-4F09-B839-C38D94CCA30B}">
      <dgm:prSet/>
      <dgm:spPr/>
      <dgm:t>
        <a:bodyPr/>
        <a:lstStyle/>
        <a:p>
          <a:endParaRPr lang="es-VE" sz="2000">
            <a:solidFill>
              <a:schemeClr val="accent1">
                <a:lumMod val="10000"/>
              </a:schemeClr>
            </a:solidFill>
            <a:effectLst>
              <a:outerShdw blurRad="38100" dist="38100" dir="2700000" algn="tl">
                <a:srgbClr val="000000">
                  <a:alpha val="43137"/>
                </a:srgbClr>
              </a:outerShdw>
            </a:effectLst>
            <a:latin typeface="+mj-lt"/>
          </a:endParaRPr>
        </a:p>
      </dgm:t>
    </dgm:pt>
    <dgm:pt modelId="{B0126981-E8E5-4EFF-967A-0D4A1D616A76}">
      <dgm:prSet phldrT="[Texto]" custT="1"/>
      <dgm:spPr/>
      <dgm:t>
        <a:bodyPr/>
        <a:lstStyle/>
        <a:p>
          <a:r>
            <a:rPr lang="es-VE" sz="2000" dirty="0" smtClean="0">
              <a:solidFill>
                <a:schemeClr val="accent1">
                  <a:lumMod val="10000"/>
                </a:schemeClr>
              </a:solidFill>
              <a:effectLst>
                <a:outerShdw blurRad="38100" dist="38100" dir="2700000" algn="tl">
                  <a:srgbClr val="000000">
                    <a:alpha val="43137"/>
                  </a:srgbClr>
                </a:outerShdw>
              </a:effectLst>
              <a:latin typeface="+mj-lt"/>
            </a:rPr>
            <a:t>Interacción en su entorno</a:t>
          </a:r>
          <a:endParaRPr lang="es-VE" sz="2000" dirty="0">
            <a:solidFill>
              <a:schemeClr val="accent1">
                <a:lumMod val="10000"/>
              </a:schemeClr>
            </a:solidFill>
            <a:effectLst>
              <a:outerShdw blurRad="38100" dist="38100" dir="2700000" algn="tl">
                <a:srgbClr val="000000">
                  <a:alpha val="43137"/>
                </a:srgbClr>
              </a:outerShdw>
            </a:effectLst>
            <a:latin typeface="+mj-lt"/>
          </a:endParaRPr>
        </a:p>
      </dgm:t>
    </dgm:pt>
    <dgm:pt modelId="{997CA969-983A-4BFD-A795-81AE1A346728}" type="parTrans" cxnId="{87F438ED-4958-4FFD-B89B-85ED52BC0F09}">
      <dgm:prSet/>
      <dgm:spPr/>
      <dgm:t>
        <a:bodyPr/>
        <a:lstStyle/>
        <a:p>
          <a:endParaRPr lang="es-VE" sz="2000">
            <a:solidFill>
              <a:schemeClr val="accent1">
                <a:lumMod val="10000"/>
              </a:schemeClr>
            </a:solidFill>
            <a:effectLst>
              <a:outerShdw blurRad="38100" dist="38100" dir="2700000" algn="tl">
                <a:srgbClr val="000000">
                  <a:alpha val="43137"/>
                </a:srgbClr>
              </a:outerShdw>
            </a:effectLst>
            <a:latin typeface="+mj-lt"/>
          </a:endParaRPr>
        </a:p>
      </dgm:t>
    </dgm:pt>
    <dgm:pt modelId="{163A2FE3-7287-40C5-AEB6-567AF8110782}" type="sibTrans" cxnId="{87F438ED-4958-4FFD-B89B-85ED52BC0F09}">
      <dgm:prSet/>
      <dgm:spPr/>
      <dgm:t>
        <a:bodyPr/>
        <a:lstStyle/>
        <a:p>
          <a:endParaRPr lang="es-VE" sz="2000">
            <a:solidFill>
              <a:schemeClr val="accent1">
                <a:lumMod val="10000"/>
              </a:schemeClr>
            </a:solidFill>
            <a:effectLst>
              <a:outerShdw blurRad="38100" dist="38100" dir="2700000" algn="tl">
                <a:srgbClr val="000000">
                  <a:alpha val="43137"/>
                </a:srgbClr>
              </a:outerShdw>
            </a:effectLst>
            <a:latin typeface="+mj-lt"/>
          </a:endParaRPr>
        </a:p>
      </dgm:t>
    </dgm:pt>
    <dgm:pt modelId="{857A67F1-2F38-41C7-996B-5983F96C8DD5}">
      <dgm:prSet phldrT="[Texto]" custT="1"/>
      <dgm:spPr/>
      <dgm:t>
        <a:bodyPr/>
        <a:lstStyle/>
        <a:p>
          <a:r>
            <a:rPr lang="es-VE" sz="2000" dirty="0" smtClean="0">
              <a:solidFill>
                <a:schemeClr val="accent1">
                  <a:lumMod val="10000"/>
                </a:schemeClr>
              </a:solidFill>
              <a:effectLst>
                <a:outerShdw blurRad="38100" dist="38100" dir="2700000" algn="tl">
                  <a:srgbClr val="000000">
                    <a:alpha val="43137"/>
                  </a:srgbClr>
                </a:outerShdw>
              </a:effectLst>
              <a:latin typeface="+mj-lt"/>
            </a:rPr>
            <a:t>Alteraciones al ambiente</a:t>
          </a:r>
          <a:endParaRPr lang="es-VE" sz="2000" dirty="0">
            <a:solidFill>
              <a:schemeClr val="accent1">
                <a:lumMod val="10000"/>
              </a:schemeClr>
            </a:solidFill>
            <a:effectLst>
              <a:outerShdw blurRad="38100" dist="38100" dir="2700000" algn="tl">
                <a:srgbClr val="000000">
                  <a:alpha val="43137"/>
                </a:srgbClr>
              </a:outerShdw>
            </a:effectLst>
            <a:latin typeface="+mj-lt"/>
          </a:endParaRPr>
        </a:p>
      </dgm:t>
    </dgm:pt>
    <dgm:pt modelId="{E89C71D5-C777-40ED-868B-E5A5063ED2A6}" type="parTrans" cxnId="{792E1E22-3CA2-4344-83A2-DA01E8C27C90}">
      <dgm:prSet/>
      <dgm:spPr/>
      <dgm:t>
        <a:bodyPr/>
        <a:lstStyle/>
        <a:p>
          <a:endParaRPr lang="es-VE" sz="2000">
            <a:solidFill>
              <a:schemeClr val="accent1">
                <a:lumMod val="10000"/>
              </a:schemeClr>
            </a:solidFill>
            <a:effectLst>
              <a:outerShdw blurRad="38100" dist="38100" dir="2700000" algn="tl">
                <a:srgbClr val="000000">
                  <a:alpha val="43137"/>
                </a:srgbClr>
              </a:outerShdw>
            </a:effectLst>
            <a:latin typeface="+mj-lt"/>
          </a:endParaRPr>
        </a:p>
      </dgm:t>
    </dgm:pt>
    <dgm:pt modelId="{F37D6CE7-F6AA-4B3B-8897-D9973BBD4E56}" type="sibTrans" cxnId="{792E1E22-3CA2-4344-83A2-DA01E8C27C90}">
      <dgm:prSet/>
      <dgm:spPr/>
      <dgm:t>
        <a:bodyPr/>
        <a:lstStyle/>
        <a:p>
          <a:endParaRPr lang="es-VE" sz="2000">
            <a:solidFill>
              <a:schemeClr val="accent1">
                <a:lumMod val="10000"/>
              </a:schemeClr>
            </a:solidFill>
            <a:effectLst>
              <a:outerShdw blurRad="38100" dist="38100" dir="2700000" algn="tl">
                <a:srgbClr val="000000">
                  <a:alpha val="43137"/>
                </a:srgbClr>
              </a:outerShdw>
            </a:effectLst>
            <a:latin typeface="+mj-lt"/>
          </a:endParaRPr>
        </a:p>
      </dgm:t>
    </dgm:pt>
    <dgm:pt modelId="{523D4032-B6F2-44F5-A345-2D43A9DB317B}">
      <dgm:prSet phldrT="[Texto]" custT="1"/>
      <dgm:spPr/>
      <dgm:t>
        <a:bodyPr/>
        <a:lstStyle/>
        <a:p>
          <a:r>
            <a:rPr lang="es-VE" sz="2000" dirty="0" smtClean="0">
              <a:solidFill>
                <a:schemeClr val="accent1">
                  <a:lumMod val="10000"/>
                </a:schemeClr>
              </a:solidFill>
              <a:effectLst>
                <a:outerShdw blurRad="38100" dist="38100" dir="2700000" algn="tl">
                  <a:srgbClr val="000000">
                    <a:alpha val="43137"/>
                  </a:srgbClr>
                </a:outerShdw>
              </a:effectLst>
              <a:latin typeface="+mj-lt"/>
            </a:rPr>
            <a:t>Consumo de recursos naturales</a:t>
          </a:r>
          <a:endParaRPr lang="es-VE" sz="2000" dirty="0">
            <a:solidFill>
              <a:schemeClr val="accent1">
                <a:lumMod val="10000"/>
              </a:schemeClr>
            </a:solidFill>
            <a:effectLst>
              <a:outerShdw blurRad="38100" dist="38100" dir="2700000" algn="tl">
                <a:srgbClr val="000000">
                  <a:alpha val="43137"/>
                </a:srgbClr>
              </a:outerShdw>
            </a:effectLst>
            <a:latin typeface="+mj-lt"/>
          </a:endParaRPr>
        </a:p>
      </dgm:t>
    </dgm:pt>
    <dgm:pt modelId="{D4803F53-A620-4F21-9187-1AA4EB2BC10B}" type="parTrans" cxnId="{0C57020F-11D1-430B-BCC0-1E7D2B5784E7}">
      <dgm:prSet/>
      <dgm:spPr/>
      <dgm:t>
        <a:bodyPr/>
        <a:lstStyle/>
        <a:p>
          <a:endParaRPr lang="es-VE" sz="2000">
            <a:solidFill>
              <a:schemeClr val="accent1">
                <a:lumMod val="10000"/>
              </a:schemeClr>
            </a:solidFill>
            <a:effectLst>
              <a:outerShdw blurRad="38100" dist="38100" dir="2700000" algn="tl">
                <a:srgbClr val="000000">
                  <a:alpha val="43137"/>
                </a:srgbClr>
              </a:outerShdw>
            </a:effectLst>
            <a:latin typeface="+mj-lt"/>
          </a:endParaRPr>
        </a:p>
      </dgm:t>
    </dgm:pt>
    <dgm:pt modelId="{F3B4060D-9EAE-4F5F-B12E-2A70227BCB85}" type="sibTrans" cxnId="{0C57020F-11D1-430B-BCC0-1E7D2B5784E7}">
      <dgm:prSet/>
      <dgm:spPr/>
      <dgm:t>
        <a:bodyPr/>
        <a:lstStyle/>
        <a:p>
          <a:endParaRPr lang="es-VE" sz="2000">
            <a:solidFill>
              <a:schemeClr val="accent1">
                <a:lumMod val="10000"/>
              </a:schemeClr>
            </a:solidFill>
            <a:effectLst>
              <a:outerShdw blurRad="38100" dist="38100" dir="2700000" algn="tl">
                <a:srgbClr val="000000">
                  <a:alpha val="43137"/>
                </a:srgbClr>
              </a:outerShdw>
            </a:effectLst>
            <a:latin typeface="+mj-lt"/>
          </a:endParaRPr>
        </a:p>
      </dgm:t>
    </dgm:pt>
    <dgm:pt modelId="{525BE4F1-D285-46E9-A338-4B9262936BCA}">
      <dgm:prSet phldrT="[Texto]" custT="1"/>
      <dgm:spPr/>
      <dgm:t>
        <a:bodyPr/>
        <a:lstStyle/>
        <a:p>
          <a:r>
            <a:rPr lang="es-VE" sz="2000" dirty="0" smtClean="0">
              <a:solidFill>
                <a:schemeClr val="accent1">
                  <a:lumMod val="10000"/>
                </a:schemeClr>
              </a:solidFill>
              <a:effectLst>
                <a:outerShdw blurRad="38100" dist="38100" dir="2700000" algn="tl">
                  <a:srgbClr val="000000">
                    <a:alpha val="43137"/>
                  </a:srgbClr>
                </a:outerShdw>
              </a:effectLst>
              <a:latin typeface="+mj-lt"/>
            </a:rPr>
            <a:t>Crecimiento poblacional</a:t>
          </a:r>
          <a:endParaRPr lang="es-VE" sz="2000" dirty="0">
            <a:solidFill>
              <a:schemeClr val="accent1">
                <a:lumMod val="10000"/>
              </a:schemeClr>
            </a:solidFill>
            <a:effectLst>
              <a:outerShdw blurRad="38100" dist="38100" dir="2700000" algn="tl">
                <a:srgbClr val="000000">
                  <a:alpha val="43137"/>
                </a:srgbClr>
              </a:outerShdw>
            </a:effectLst>
            <a:latin typeface="+mj-lt"/>
          </a:endParaRPr>
        </a:p>
      </dgm:t>
    </dgm:pt>
    <dgm:pt modelId="{08C03E04-88CE-4CF3-98B1-D3F7FCE3574F}" type="parTrans" cxnId="{D747E076-90FC-42F4-84F1-BDE67B0541ED}">
      <dgm:prSet/>
      <dgm:spPr/>
      <dgm:t>
        <a:bodyPr/>
        <a:lstStyle/>
        <a:p>
          <a:endParaRPr lang="es-VE" sz="2000">
            <a:solidFill>
              <a:schemeClr val="accent1">
                <a:lumMod val="10000"/>
              </a:schemeClr>
            </a:solidFill>
            <a:effectLst>
              <a:outerShdw blurRad="38100" dist="38100" dir="2700000" algn="tl">
                <a:srgbClr val="000000">
                  <a:alpha val="43137"/>
                </a:srgbClr>
              </a:outerShdw>
            </a:effectLst>
            <a:latin typeface="+mj-lt"/>
          </a:endParaRPr>
        </a:p>
      </dgm:t>
    </dgm:pt>
    <dgm:pt modelId="{FC568FE9-6023-4542-AA4F-64F1F655265B}" type="sibTrans" cxnId="{D747E076-90FC-42F4-84F1-BDE67B0541ED}">
      <dgm:prSet/>
      <dgm:spPr/>
      <dgm:t>
        <a:bodyPr/>
        <a:lstStyle/>
        <a:p>
          <a:endParaRPr lang="es-VE" sz="2000">
            <a:solidFill>
              <a:schemeClr val="accent1">
                <a:lumMod val="10000"/>
              </a:schemeClr>
            </a:solidFill>
            <a:effectLst>
              <a:outerShdw blurRad="38100" dist="38100" dir="2700000" algn="tl">
                <a:srgbClr val="000000">
                  <a:alpha val="43137"/>
                </a:srgbClr>
              </a:outerShdw>
            </a:effectLst>
            <a:latin typeface="+mj-lt"/>
          </a:endParaRPr>
        </a:p>
      </dgm:t>
    </dgm:pt>
    <dgm:pt modelId="{846E36F1-04C4-4B4C-80A8-1D0EA8012FF8}">
      <dgm:prSet phldrT="[Texto]" custT="1"/>
      <dgm:spPr/>
      <dgm:t>
        <a:bodyPr/>
        <a:lstStyle/>
        <a:p>
          <a:r>
            <a:rPr lang="es-VE" sz="2000" dirty="0" smtClean="0">
              <a:solidFill>
                <a:schemeClr val="accent1">
                  <a:lumMod val="10000"/>
                </a:schemeClr>
              </a:solidFill>
              <a:effectLst>
                <a:outerShdw blurRad="38100" dist="38100" dir="2700000" algn="tl">
                  <a:srgbClr val="000000">
                    <a:alpha val="43137"/>
                  </a:srgbClr>
                </a:outerShdw>
              </a:effectLst>
              <a:latin typeface="+mj-lt"/>
            </a:rPr>
            <a:t>Problemas ambientales</a:t>
          </a:r>
          <a:endParaRPr lang="es-VE" sz="2000" dirty="0">
            <a:solidFill>
              <a:schemeClr val="accent1">
                <a:lumMod val="10000"/>
              </a:schemeClr>
            </a:solidFill>
            <a:effectLst>
              <a:outerShdw blurRad="38100" dist="38100" dir="2700000" algn="tl">
                <a:srgbClr val="000000">
                  <a:alpha val="43137"/>
                </a:srgbClr>
              </a:outerShdw>
            </a:effectLst>
            <a:latin typeface="+mj-lt"/>
          </a:endParaRPr>
        </a:p>
      </dgm:t>
    </dgm:pt>
    <dgm:pt modelId="{1C51A2B4-07F9-4FE1-A76E-10363B1C874D}" type="parTrans" cxnId="{96A562F9-89B4-485E-A355-EA0FE9311387}">
      <dgm:prSet/>
      <dgm:spPr/>
      <dgm:t>
        <a:bodyPr/>
        <a:lstStyle/>
        <a:p>
          <a:endParaRPr lang="es-VE" sz="2000">
            <a:solidFill>
              <a:schemeClr val="accent1">
                <a:lumMod val="10000"/>
              </a:schemeClr>
            </a:solidFill>
            <a:effectLst>
              <a:outerShdw blurRad="38100" dist="38100" dir="2700000" algn="tl">
                <a:srgbClr val="000000">
                  <a:alpha val="43137"/>
                </a:srgbClr>
              </a:outerShdw>
            </a:effectLst>
            <a:latin typeface="+mj-lt"/>
          </a:endParaRPr>
        </a:p>
      </dgm:t>
    </dgm:pt>
    <dgm:pt modelId="{CE7A290F-075C-429A-A74C-04BB01D20D16}" type="sibTrans" cxnId="{96A562F9-89B4-485E-A355-EA0FE9311387}">
      <dgm:prSet/>
      <dgm:spPr/>
      <dgm:t>
        <a:bodyPr/>
        <a:lstStyle/>
        <a:p>
          <a:endParaRPr lang="es-VE" sz="2000">
            <a:solidFill>
              <a:schemeClr val="accent1">
                <a:lumMod val="10000"/>
              </a:schemeClr>
            </a:solidFill>
            <a:effectLst>
              <a:outerShdw blurRad="38100" dist="38100" dir="2700000" algn="tl">
                <a:srgbClr val="000000">
                  <a:alpha val="43137"/>
                </a:srgbClr>
              </a:outerShdw>
            </a:effectLst>
            <a:latin typeface="+mj-lt"/>
          </a:endParaRPr>
        </a:p>
      </dgm:t>
    </dgm:pt>
    <dgm:pt modelId="{0A4A48D2-8050-4064-9A52-C96FBFB32C94}">
      <dgm:prSet phldrT="[Texto]" custT="1"/>
      <dgm:spPr/>
      <dgm:t>
        <a:bodyPr/>
        <a:lstStyle/>
        <a:p>
          <a:r>
            <a:rPr lang="es-VE" sz="2000" dirty="0" smtClean="0">
              <a:solidFill>
                <a:schemeClr val="accent1">
                  <a:lumMod val="10000"/>
                </a:schemeClr>
              </a:solidFill>
              <a:effectLst>
                <a:outerShdw blurRad="38100" dist="38100" dir="2700000" algn="tl">
                  <a:srgbClr val="000000">
                    <a:alpha val="43137"/>
                  </a:srgbClr>
                </a:outerShdw>
              </a:effectLst>
              <a:latin typeface="+mj-lt"/>
            </a:rPr>
            <a:t>Bienes y servicios</a:t>
          </a:r>
          <a:endParaRPr lang="es-VE" sz="2000" dirty="0">
            <a:solidFill>
              <a:schemeClr val="accent1">
                <a:lumMod val="10000"/>
              </a:schemeClr>
            </a:solidFill>
            <a:effectLst>
              <a:outerShdw blurRad="38100" dist="38100" dir="2700000" algn="tl">
                <a:srgbClr val="000000">
                  <a:alpha val="43137"/>
                </a:srgbClr>
              </a:outerShdw>
            </a:effectLst>
            <a:latin typeface="+mj-lt"/>
          </a:endParaRPr>
        </a:p>
      </dgm:t>
    </dgm:pt>
    <dgm:pt modelId="{BD021712-2567-4E5C-82C2-530CA70809A0}" type="parTrans" cxnId="{2D0F4591-267C-4130-A775-370F59972F20}">
      <dgm:prSet/>
      <dgm:spPr/>
    </dgm:pt>
    <dgm:pt modelId="{566EB1D4-3C9E-4406-AC20-A0B7822BB21A}" type="sibTrans" cxnId="{2D0F4591-267C-4130-A775-370F59972F20}">
      <dgm:prSet/>
      <dgm:spPr/>
    </dgm:pt>
    <dgm:pt modelId="{BD9B4BA4-821F-441C-BB58-195EBF52D611}">
      <dgm:prSet phldrT="[Texto]" custT="1"/>
      <dgm:spPr/>
      <dgm:t>
        <a:bodyPr/>
        <a:lstStyle/>
        <a:p>
          <a:r>
            <a:rPr lang="es-VE" sz="2000" dirty="0" smtClean="0">
              <a:solidFill>
                <a:schemeClr val="accent1">
                  <a:lumMod val="10000"/>
                </a:schemeClr>
              </a:solidFill>
              <a:effectLst>
                <a:outerShdw blurRad="38100" dist="38100" dir="2700000" algn="tl">
                  <a:srgbClr val="000000">
                    <a:alpha val="43137"/>
                  </a:srgbClr>
                </a:outerShdw>
              </a:effectLst>
              <a:latin typeface="+mj-lt"/>
            </a:rPr>
            <a:t>Contaminación</a:t>
          </a:r>
          <a:endParaRPr lang="es-VE" sz="2000" dirty="0">
            <a:solidFill>
              <a:schemeClr val="accent1">
                <a:lumMod val="10000"/>
              </a:schemeClr>
            </a:solidFill>
            <a:effectLst>
              <a:outerShdw blurRad="38100" dist="38100" dir="2700000" algn="tl">
                <a:srgbClr val="000000">
                  <a:alpha val="43137"/>
                </a:srgbClr>
              </a:outerShdw>
            </a:effectLst>
            <a:latin typeface="+mj-lt"/>
          </a:endParaRPr>
        </a:p>
      </dgm:t>
    </dgm:pt>
    <dgm:pt modelId="{6FA4D974-C8A8-400D-BE13-56BC566BEE14}" type="parTrans" cxnId="{B2A6576A-31D2-4254-A8B5-D2C18CB6D2A8}">
      <dgm:prSet/>
      <dgm:spPr/>
    </dgm:pt>
    <dgm:pt modelId="{9576146F-D792-43C7-A7EB-C04DA2FE06F1}" type="sibTrans" cxnId="{B2A6576A-31D2-4254-A8B5-D2C18CB6D2A8}">
      <dgm:prSet/>
      <dgm:spPr/>
    </dgm:pt>
    <dgm:pt modelId="{02256025-4C2E-40F1-8AAC-07D7C7EA8746}">
      <dgm:prSet phldrT="[Texto]" custT="1"/>
      <dgm:spPr/>
      <dgm:t>
        <a:bodyPr/>
        <a:lstStyle/>
        <a:p>
          <a:r>
            <a:rPr lang="es-VE" sz="2000" dirty="0" smtClean="0">
              <a:solidFill>
                <a:schemeClr val="accent1">
                  <a:lumMod val="10000"/>
                </a:schemeClr>
              </a:solidFill>
              <a:effectLst>
                <a:outerShdw blurRad="38100" dist="38100" dir="2700000" algn="tl">
                  <a:srgbClr val="000000">
                    <a:alpha val="43137"/>
                  </a:srgbClr>
                </a:outerShdw>
              </a:effectLst>
              <a:latin typeface="+mj-lt"/>
            </a:rPr>
            <a:t>Degradación de hábitats</a:t>
          </a:r>
          <a:endParaRPr lang="es-VE" sz="2000" dirty="0">
            <a:solidFill>
              <a:schemeClr val="accent1">
                <a:lumMod val="10000"/>
              </a:schemeClr>
            </a:solidFill>
            <a:effectLst>
              <a:outerShdw blurRad="38100" dist="38100" dir="2700000" algn="tl">
                <a:srgbClr val="000000">
                  <a:alpha val="43137"/>
                </a:srgbClr>
              </a:outerShdw>
            </a:effectLst>
            <a:latin typeface="+mj-lt"/>
          </a:endParaRPr>
        </a:p>
      </dgm:t>
    </dgm:pt>
    <dgm:pt modelId="{E9A338EF-B310-4A93-A013-A4BB69C23476}" type="parTrans" cxnId="{64D237BE-C47E-4D27-9953-0220BA8638CA}">
      <dgm:prSet/>
      <dgm:spPr/>
    </dgm:pt>
    <dgm:pt modelId="{04B789FA-BFE8-4FF2-A9D4-540802181B0C}" type="sibTrans" cxnId="{64D237BE-C47E-4D27-9953-0220BA8638CA}">
      <dgm:prSet/>
      <dgm:spPr/>
    </dgm:pt>
    <dgm:pt modelId="{B266FCF2-81B0-4E52-B906-78FF70AAF431}" type="pres">
      <dgm:prSet presAssocID="{0E315F96-977B-4F7D-A01A-7AEE154A1BF5}" presName="Name0" presStyleCnt="0">
        <dgm:presLayoutVars>
          <dgm:dir/>
          <dgm:animLvl val="lvl"/>
          <dgm:resizeHandles val="exact"/>
        </dgm:presLayoutVars>
      </dgm:prSet>
      <dgm:spPr/>
    </dgm:pt>
    <dgm:pt modelId="{EC995B38-7800-442C-AD6D-D182AF18F900}" type="pres">
      <dgm:prSet presAssocID="{27F858C9-73AA-469D-858B-76E75A25B73F}" presName="composite" presStyleCnt="0"/>
      <dgm:spPr/>
    </dgm:pt>
    <dgm:pt modelId="{DCBF2A07-B8E7-4911-BB92-FA34FB36D647}" type="pres">
      <dgm:prSet presAssocID="{27F858C9-73AA-469D-858B-76E75A25B73F}" presName="parTx" presStyleLbl="node1" presStyleIdx="0" presStyleCnt="3">
        <dgm:presLayoutVars>
          <dgm:chMax val="0"/>
          <dgm:chPref val="0"/>
          <dgm:bulletEnabled val="1"/>
        </dgm:presLayoutVars>
      </dgm:prSet>
      <dgm:spPr/>
      <dgm:t>
        <a:bodyPr/>
        <a:lstStyle/>
        <a:p>
          <a:endParaRPr lang="es-VE"/>
        </a:p>
      </dgm:t>
    </dgm:pt>
    <dgm:pt modelId="{11655C7A-7CC7-46E6-BF9D-260D7259FF09}" type="pres">
      <dgm:prSet presAssocID="{27F858C9-73AA-469D-858B-76E75A25B73F}" presName="desTx" presStyleLbl="revTx" presStyleIdx="0" presStyleCnt="3">
        <dgm:presLayoutVars>
          <dgm:bulletEnabled val="1"/>
        </dgm:presLayoutVars>
      </dgm:prSet>
      <dgm:spPr/>
      <dgm:t>
        <a:bodyPr/>
        <a:lstStyle/>
        <a:p>
          <a:endParaRPr lang="es-VE"/>
        </a:p>
      </dgm:t>
    </dgm:pt>
    <dgm:pt modelId="{EEC60498-464A-4CA8-A9A5-9B9FC620AC12}" type="pres">
      <dgm:prSet presAssocID="{387F2F93-7689-4D14-9091-B85B465726C9}" presName="space" presStyleCnt="0"/>
      <dgm:spPr/>
    </dgm:pt>
    <dgm:pt modelId="{1B81D8C5-28D0-467E-8001-43411C02E048}" type="pres">
      <dgm:prSet presAssocID="{B0126981-E8E5-4EFF-967A-0D4A1D616A76}" presName="composite" presStyleCnt="0"/>
      <dgm:spPr/>
    </dgm:pt>
    <dgm:pt modelId="{DECA5D15-DA03-4DC2-934D-83185412FE0C}" type="pres">
      <dgm:prSet presAssocID="{B0126981-E8E5-4EFF-967A-0D4A1D616A76}" presName="parTx" presStyleLbl="node1" presStyleIdx="1" presStyleCnt="3">
        <dgm:presLayoutVars>
          <dgm:chMax val="0"/>
          <dgm:chPref val="0"/>
          <dgm:bulletEnabled val="1"/>
        </dgm:presLayoutVars>
      </dgm:prSet>
      <dgm:spPr/>
      <dgm:t>
        <a:bodyPr/>
        <a:lstStyle/>
        <a:p>
          <a:endParaRPr lang="es-VE"/>
        </a:p>
      </dgm:t>
    </dgm:pt>
    <dgm:pt modelId="{D1C6E4E1-A0C4-44F1-8BDD-19FDA6D78AE6}" type="pres">
      <dgm:prSet presAssocID="{B0126981-E8E5-4EFF-967A-0D4A1D616A76}" presName="desTx" presStyleLbl="revTx" presStyleIdx="1" presStyleCnt="3">
        <dgm:presLayoutVars>
          <dgm:bulletEnabled val="1"/>
        </dgm:presLayoutVars>
      </dgm:prSet>
      <dgm:spPr/>
      <dgm:t>
        <a:bodyPr/>
        <a:lstStyle/>
        <a:p>
          <a:endParaRPr lang="es-VE"/>
        </a:p>
      </dgm:t>
    </dgm:pt>
    <dgm:pt modelId="{7B3BB291-9B7B-4C71-BADE-E8E6209F872C}" type="pres">
      <dgm:prSet presAssocID="{163A2FE3-7287-40C5-AEB6-567AF8110782}" presName="space" presStyleCnt="0"/>
      <dgm:spPr/>
    </dgm:pt>
    <dgm:pt modelId="{C82780B5-B651-44E2-8C6C-326D57415D43}" type="pres">
      <dgm:prSet presAssocID="{857A67F1-2F38-41C7-996B-5983F96C8DD5}" presName="composite" presStyleCnt="0"/>
      <dgm:spPr/>
    </dgm:pt>
    <dgm:pt modelId="{4F288015-5148-4675-B216-84B2D74B0278}" type="pres">
      <dgm:prSet presAssocID="{857A67F1-2F38-41C7-996B-5983F96C8DD5}" presName="parTx" presStyleLbl="node1" presStyleIdx="2" presStyleCnt="3">
        <dgm:presLayoutVars>
          <dgm:chMax val="0"/>
          <dgm:chPref val="0"/>
          <dgm:bulletEnabled val="1"/>
        </dgm:presLayoutVars>
      </dgm:prSet>
      <dgm:spPr/>
      <dgm:t>
        <a:bodyPr/>
        <a:lstStyle/>
        <a:p>
          <a:endParaRPr lang="es-VE"/>
        </a:p>
      </dgm:t>
    </dgm:pt>
    <dgm:pt modelId="{880C5A54-0E82-44CC-8646-ABD4FC8809FA}" type="pres">
      <dgm:prSet presAssocID="{857A67F1-2F38-41C7-996B-5983F96C8DD5}" presName="desTx" presStyleLbl="revTx" presStyleIdx="2" presStyleCnt="3">
        <dgm:presLayoutVars>
          <dgm:bulletEnabled val="1"/>
        </dgm:presLayoutVars>
      </dgm:prSet>
      <dgm:spPr/>
      <dgm:t>
        <a:bodyPr/>
        <a:lstStyle/>
        <a:p>
          <a:endParaRPr lang="es-VE"/>
        </a:p>
      </dgm:t>
    </dgm:pt>
  </dgm:ptLst>
  <dgm:cxnLst>
    <dgm:cxn modelId="{B2A6576A-31D2-4254-A8B5-D2C18CB6D2A8}" srcId="{B0126981-E8E5-4EFF-967A-0D4A1D616A76}" destId="{BD9B4BA4-821F-441C-BB58-195EBF52D611}" srcOrd="1" destOrd="0" parTransId="{6FA4D974-C8A8-400D-BE13-56BC566BEE14}" sibTransId="{9576146F-D792-43C7-A7EB-C04DA2FE06F1}"/>
    <dgm:cxn modelId="{2A2BA56D-9848-48C4-A018-57F041FED778}" type="presOf" srcId="{02256025-4C2E-40F1-8AAC-07D7C7EA8746}" destId="{D1C6E4E1-A0C4-44F1-8BDD-19FDA6D78AE6}" srcOrd="0" destOrd="2" presId="urn:microsoft.com/office/officeart/2005/8/layout/chevron1"/>
    <dgm:cxn modelId="{BE57A4C8-F685-4D74-80C6-666BB789B264}" type="presOf" srcId="{525BE4F1-D285-46E9-A338-4B9262936BCA}" destId="{11655C7A-7CC7-46E6-BF9D-260D7259FF09}" srcOrd="0" destOrd="0" presId="urn:microsoft.com/office/officeart/2005/8/layout/chevron1"/>
    <dgm:cxn modelId="{87F438ED-4958-4FFD-B89B-85ED52BC0F09}" srcId="{0E315F96-977B-4F7D-A01A-7AEE154A1BF5}" destId="{B0126981-E8E5-4EFF-967A-0D4A1D616A76}" srcOrd="1" destOrd="0" parTransId="{997CA969-983A-4BFD-A795-81AE1A346728}" sibTransId="{163A2FE3-7287-40C5-AEB6-567AF8110782}"/>
    <dgm:cxn modelId="{6D31902C-328C-4B0E-A316-087D544EFE26}" type="presOf" srcId="{27F858C9-73AA-469D-858B-76E75A25B73F}" destId="{DCBF2A07-B8E7-4911-BB92-FA34FB36D647}" srcOrd="0" destOrd="0" presId="urn:microsoft.com/office/officeart/2005/8/layout/chevron1"/>
    <dgm:cxn modelId="{64D237BE-C47E-4D27-9953-0220BA8638CA}" srcId="{B0126981-E8E5-4EFF-967A-0D4A1D616A76}" destId="{02256025-4C2E-40F1-8AAC-07D7C7EA8746}" srcOrd="2" destOrd="0" parTransId="{E9A338EF-B310-4A93-A013-A4BB69C23476}" sibTransId="{04B789FA-BFE8-4FF2-A9D4-540802181B0C}"/>
    <dgm:cxn modelId="{E1D13291-1D43-4F09-B839-C38D94CCA30B}" srcId="{0E315F96-977B-4F7D-A01A-7AEE154A1BF5}" destId="{27F858C9-73AA-469D-858B-76E75A25B73F}" srcOrd="0" destOrd="0" parTransId="{249C2B73-950F-4A3E-B4F3-30AD3B902769}" sibTransId="{387F2F93-7689-4D14-9091-B85B465726C9}"/>
    <dgm:cxn modelId="{ED645A02-19FE-4395-98D4-AA6C41C9A4E2}" type="presOf" srcId="{0A4A48D2-8050-4064-9A52-C96FBFB32C94}" destId="{11655C7A-7CC7-46E6-BF9D-260D7259FF09}" srcOrd="0" destOrd="1" presId="urn:microsoft.com/office/officeart/2005/8/layout/chevron1"/>
    <dgm:cxn modelId="{541EBB4E-3980-4D10-B131-DA8F9CA0F2BA}" type="presOf" srcId="{0E315F96-977B-4F7D-A01A-7AEE154A1BF5}" destId="{B266FCF2-81B0-4E52-B906-78FF70AAF431}" srcOrd="0" destOrd="0" presId="urn:microsoft.com/office/officeart/2005/8/layout/chevron1"/>
    <dgm:cxn modelId="{D8B0D5F5-83D1-4F05-8750-81C6329D5740}" type="presOf" srcId="{846E36F1-04C4-4B4C-80A8-1D0EA8012FF8}" destId="{880C5A54-0E82-44CC-8646-ABD4FC8809FA}" srcOrd="0" destOrd="0" presId="urn:microsoft.com/office/officeart/2005/8/layout/chevron1"/>
    <dgm:cxn modelId="{2D0F4591-267C-4130-A775-370F59972F20}" srcId="{27F858C9-73AA-469D-858B-76E75A25B73F}" destId="{0A4A48D2-8050-4064-9A52-C96FBFB32C94}" srcOrd="1" destOrd="0" parTransId="{BD021712-2567-4E5C-82C2-530CA70809A0}" sibTransId="{566EB1D4-3C9E-4406-AC20-A0B7822BB21A}"/>
    <dgm:cxn modelId="{792E1E22-3CA2-4344-83A2-DA01E8C27C90}" srcId="{0E315F96-977B-4F7D-A01A-7AEE154A1BF5}" destId="{857A67F1-2F38-41C7-996B-5983F96C8DD5}" srcOrd="2" destOrd="0" parTransId="{E89C71D5-C777-40ED-868B-E5A5063ED2A6}" sibTransId="{F37D6CE7-F6AA-4B3B-8897-D9973BBD4E56}"/>
    <dgm:cxn modelId="{D747E076-90FC-42F4-84F1-BDE67B0541ED}" srcId="{27F858C9-73AA-469D-858B-76E75A25B73F}" destId="{525BE4F1-D285-46E9-A338-4B9262936BCA}" srcOrd="0" destOrd="0" parTransId="{08C03E04-88CE-4CF3-98B1-D3F7FCE3574F}" sibTransId="{FC568FE9-6023-4542-AA4F-64F1F655265B}"/>
    <dgm:cxn modelId="{A0AF76E4-BEB6-4B9F-8D77-E2465741D08F}" type="presOf" srcId="{BD9B4BA4-821F-441C-BB58-195EBF52D611}" destId="{D1C6E4E1-A0C4-44F1-8BDD-19FDA6D78AE6}" srcOrd="0" destOrd="1" presId="urn:microsoft.com/office/officeart/2005/8/layout/chevron1"/>
    <dgm:cxn modelId="{CE74FA88-9836-453C-9000-4C1E292A85B0}" type="presOf" srcId="{523D4032-B6F2-44F5-A345-2D43A9DB317B}" destId="{D1C6E4E1-A0C4-44F1-8BDD-19FDA6D78AE6}" srcOrd="0" destOrd="0" presId="urn:microsoft.com/office/officeart/2005/8/layout/chevron1"/>
    <dgm:cxn modelId="{E78924BB-42BC-419B-BF2C-542EA9425A27}" type="presOf" srcId="{857A67F1-2F38-41C7-996B-5983F96C8DD5}" destId="{4F288015-5148-4675-B216-84B2D74B0278}" srcOrd="0" destOrd="0" presId="urn:microsoft.com/office/officeart/2005/8/layout/chevron1"/>
    <dgm:cxn modelId="{6212E91D-7638-4811-8789-750E8868565D}" type="presOf" srcId="{B0126981-E8E5-4EFF-967A-0D4A1D616A76}" destId="{DECA5D15-DA03-4DC2-934D-83185412FE0C}" srcOrd="0" destOrd="0" presId="urn:microsoft.com/office/officeart/2005/8/layout/chevron1"/>
    <dgm:cxn modelId="{0C57020F-11D1-430B-BCC0-1E7D2B5784E7}" srcId="{B0126981-E8E5-4EFF-967A-0D4A1D616A76}" destId="{523D4032-B6F2-44F5-A345-2D43A9DB317B}" srcOrd="0" destOrd="0" parTransId="{D4803F53-A620-4F21-9187-1AA4EB2BC10B}" sibTransId="{F3B4060D-9EAE-4F5F-B12E-2A70227BCB85}"/>
    <dgm:cxn modelId="{96A562F9-89B4-485E-A355-EA0FE9311387}" srcId="{857A67F1-2F38-41C7-996B-5983F96C8DD5}" destId="{846E36F1-04C4-4B4C-80A8-1D0EA8012FF8}" srcOrd="0" destOrd="0" parTransId="{1C51A2B4-07F9-4FE1-A76E-10363B1C874D}" sibTransId="{CE7A290F-075C-429A-A74C-04BB01D20D16}"/>
    <dgm:cxn modelId="{F9013B5F-6DB1-4A18-B931-AF13FBEF80DF}" type="presParOf" srcId="{B266FCF2-81B0-4E52-B906-78FF70AAF431}" destId="{EC995B38-7800-442C-AD6D-D182AF18F900}" srcOrd="0" destOrd="0" presId="urn:microsoft.com/office/officeart/2005/8/layout/chevron1"/>
    <dgm:cxn modelId="{DA1BEB44-0A9B-43D7-9632-CEFFF1F48293}" type="presParOf" srcId="{EC995B38-7800-442C-AD6D-D182AF18F900}" destId="{DCBF2A07-B8E7-4911-BB92-FA34FB36D647}" srcOrd="0" destOrd="0" presId="urn:microsoft.com/office/officeart/2005/8/layout/chevron1"/>
    <dgm:cxn modelId="{B11E88A9-D9DF-433A-94B4-DCB9965375CE}" type="presParOf" srcId="{EC995B38-7800-442C-AD6D-D182AF18F900}" destId="{11655C7A-7CC7-46E6-BF9D-260D7259FF09}" srcOrd="1" destOrd="0" presId="urn:microsoft.com/office/officeart/2005/8/layout/chevron1"/>
    <dgm:cxn modelId="{877E55FC-4E35-4F4C-B04B-5AA741D07C86}" type="presParOf" srcId="{B266FCF2-81B0-4E52-B906-78FF70AAF431}" destId="{EEC60498-464A-4CA8-A9A5-9B9FC620AC12}" srcOrd="1" destOrd="0" presId="urn:microsoft.com/office/officeart/2005/8/layout/chevron1"/>
    <dgm:cxn modelId="{08931EE5-3C8B-471A-A0ED-BC48F30610E5}" type="presParOf" srcId="{B266FCF2-81B0-4E52-B906-78FF70AAF431}" destId="{1B81D8C5-28D0-467E-8001-43411C02E048}" srcOrd="2" destOrd="0" presId="urn:microsoft.com/office/officeart/2005/8/layout/chevron1"/>
    <dgm:cxn modelId="{88938CC0-6B1C-4043-A132-0EE63F70E3C7}" type="presParOf" srcId="{1B81D8C5-28D0-467E-8001-43411C02E048}" destId="{DECA5D15-DA03-4DC2-934D-83185412FE0C}" srcOrd="0" destOrd="0" presId="urn:microsoft.com/office/officeart/2005/8/layout/chevron1"/>
    <dgm:cxn modelId="{DA1FEEEB-2AA8-4049-87ED-1844FBE388F1}" type="presParOf" srcId="{1B81D8C5-28D0-467E-8001-43411C02E048}" destId="{D1C6E4E1-A0C4-44F1-8BDD-19FDA6D78AE6}" srcOrd="1" destOrd="0" presId="urn:microsoft.com/office/officeart/2005/8/layout/chevron1"/>
    <dgm:cxn modelId="{A07E922A-4BC2-4EC7-BCBF-C5708BE6C485}" type="presParOf" srcId="{B266FCF2-81B0-4E52-B906-78FF70AAF431}" destId="{7B3BB291-9B7B-4C71-BADE-E8E6209F872C}" srcOrd="3" destOrd="0" presId="urn:microsoft.com/office/officeart/2005/8/layout/chevron1"/>
    <dgm:cxn modelId="{52F8DA36-1032-4EDA-A87A-5B2403DDBE26}" type="presParOf" srcId="{B266FCF2-81B0-4E52-B906-78FF70AAF431}" destId="{C82780B5-B651-44E2-8C6C-326D57415D43}" srcOrd="4" destOrd="0" presId="urn:microsoft.com/office/officeart/2005/8/layout/chevron1"/>
    <dgm:cxn modelId="{3E3AB201-4998-4312-B1F4-6CD1AE2014E8}" type="presParOf" srcId="{C82780B5-B651-44E2-8C6C-326D57415D43}" destId="{4F288015-5148-4675-B216-84B2D74B0278}" srcOrd="0" destOrd="0" presId="urn:microsoft.com/office/officeart/2005/8/layout/chevron1"/>
    <dgm:cxn modelId="{ACF18B0F-AB01-41AA-96A7-FDA9AC9D3ECC}" type="presParOf" srcId="{C82780B5-B651-44E2-8C6C-326D57415D43}" destId="{880C5A54-0E82-44CC-8646-ABD4FC8809FA}" srcOrd="1"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7E04FAB-0896-4A94-AAEA-7E8DA0F013A4}" type="doc">
      <dgm:prSet loTypeId="urn:microsoft.com/office/officeart/2005/8/layout/cycle6" loCatId="cycle" qsTypeId="urn:microsoft.com/office/officeart/2005/8/quickstyle/simple1" qsCatId="simple" csTypeId="urn:microsoft.com/office/officeart/2005/8/colors/accent3_1" csCatId="accent3" phldr="1"/>
      <dgm:spPr/>
      <dgm:t>
        <a:bodyPr/>
        <a:lstStyle/>
        <a:p>
          <a:endParaRPr lang="es-VE"/>
        </a:p>
      </dgm:t>
    </dgm:pt>
    <dgm:pt modelId="{C09C63A5-ED5A-4F7B-9CFB-3EFC1F9BAD0B}">
      <dgm:prSet phldrT="[Texto]"/>
      <dgm:spPr>
        <a:ln>
          <a:solidFill>
            <a:srgbClr val="006220"/>
          </a:solidFill>
        </a:ln>
      </dgm:spPr>
      <dgm:t>
        <a:bodyPr/>
        <a:lstStyle/>
        <a:p>
          <a:r>
            <a:rPr lang="es-VE" dirty="0" smtClean="0"/>
            <a:t>Programas ambientales</a:t>
          </a:r>
          <a:endParaRPr lang="es-VE" dirty="0"/>
        </a:p>
      </dgm:t>
    </dgm:pt>
    <dgm:pt modelId="{44FB6C47-620E-420B-BF23-272995E645A1}" type="parTrans" cxnId="{383E4E82-B084-4FD2-8549-064A02A4D616}">
      <dgm:prSet/>
      <dgm:spPr/>
      <dgm:t>
        <a:bodyPr/>
        <a:lstStyle/>
        <a:p>
          <a:endParaRPr lang="es-VE"/>
        </a:p>
      </dgm:t>
    </dgm:pt>
    <dgm:pt modelId="{BDF80FA6-FD4F-489D-BDC1-21CCD9E8DB87}" type="sibTrans" cxnId="{383E4E82-B084-4FD2-8549-064A02A4D616}">
      <dgm:prSet/>
      <dgm:spPr>
        <a:ln>
          <a:solidFill>
            <a:srgbClr val="006220"/>
          </a:solidFill>
        </a:ln>
      </dgm:spPr>
      <dgm:t>
        <a:bodyPr/>
        <a:lstStyle/>
        <a:p>
          <a:endParaRPr lang="es-VE"/>
        </a:p>
      </dgm:t>
    </dgm:pt>
    <dgm:pt modelId="{BDFEC63A-3618-42BA-876A-33FB0E081C72}">
      <dgm:prSet phldrT="[Texto]"/>
      <dgm:spPr>
        <a:ln>
          <a:solidFill>
            <a:srgbClr val="006220"/>
          </a:solidFill>
        </a:ln>
      </dgm:spPr>
      <dgm:t>
        <a:bodyPr/>
        <a:lstStyle/>
        <a:p>
          <a:r>
            <a:rPr lang="es-VE" dirty="0" smtClean="0"/>
            <a:t>Cátedra Institucional</a:t>
          </a:r>
          <a:endParaRPr lang="es-VE" dirty="0"/>
        </a:p>
      </dgm:t>
    </dgm:pt>
    <dgm:pt modelId="{85F9AC8F-8FBB-4BD9-9340-EA7546C8AD32}" type="parTrans" cxnId="{A1EB569D-14D8-4443-83F1-E55C8CED4CC3}">
      <dgm:prSet/>
      <dgm:spPr/>
      <dgm:t>
        <a:bodyPr/>
        <a:lstStyle/>
        <a:p>
          <a:endParaRPr lang="es-VE"/>
        </a:p>
      </dgm:t>
    </dgm:pt>
    <dgm:pt modelId="{956D4BB7-F267-4FE7-8E0E-32EF2E2AD83A}" type="sibTrans" cxnId="{A1EB569D-14D8-4443-83F1-E55C8CED4CC3}">
      <dgm:prSet/>
      <dgm:spPr>
        <a:ln>
          <a:solidFill>
            <a:srgbClr val="006220"/>
          </a:solidFill>
        </a:ln>
      </dgm:spPr>
      <dgm:t>
        <a:bodyPr/>
        <a:lstStyle/>
        <a:p>
          <a:endParaRPr lang="es-VE"/>
        </a:p>
      </dgm:t>
    </dgm:pt>
    <dgm:pt modelId="{398FB1FE-B41D-4EA0-A126-61C3CE78F350}">
      <dgm:prSet phldrT="[Texto]"/>
      <dgm:spPr>
        <a:ln>
          <a:solidFill>
            <a:srgbClr val="006220"/>
          </a:solidFill>
        </a:ln>
      </dgm:spPr>
      <dgm:t>
        <a:bodyPr/>
        <a:lstStyle/>
        <a:p>
          <a:r>
            <a:rPr lang="es-VE" dirty="0" smtClean="0"/>
            <a:t>Promoción de contenidos</a:t>
          </a:r>
          <a:endParaRPr lang="es-VE" dirty="0"/>
        </a:p>
      </dgm:t>
    </dgm:pt>
    <dgm:pt modelId="{F587E1D2-ED9A-4E04-9A15-D9B00DBC950D}" type="parTrans" cxnId="{976D7EA5-FAC8-493E-BA0E-AE8A0FD1E8A3}">
      <dgm:prSet/>
      <dgm:spPr/>
      <dgm:t>
        <a:bodyPr/>
        <a:lstStyle/>
        <a:p>
          <a:endParaRPr lang="es-VE"/>
        </a:p>
      </dgm:t>
    </dgm:pt>
    <dgm:pt modelId="{082DA215-294E-45FA-971F-38E4E3A70B17}" type="sibTrans" cxnId="{976D7EA5-FAC8-493E-BA0E-AE8A0FD1E8A3}">
      <dgm:prSet/>
      <dgm:spPr>
        <a:ln>
          <a:solidFill>
            <a:srgbClr val="006220"/>
          </a:solidFill>
        </a:ln>
      </dgm:spPr>
      <dgm:t>
        <a:bodyPr/>
        <a:lstStyle/>
        <a:p>
          <a:endParaRPr lang="es-VE"/>
        </a:p>
      </dgm:t>
    </dgm:pt>
    <dgm:pt modelId="{33CBF8EC-8E35-458B-8104-A337AA2CCAA9}" type="pres">
      <dgm:prSet presAssocID="{A7E04FAB-0896-4A94-AAEA-7E8DA0F013A4}" presName="cycle" presStyleCnt="0">
        <dgm:presLayoutVars>
          <dgm:dir/>
          <dgm:resizeHandles val="exact"/>
        </dgm:presLayoutVars>
      </dgm:prSet>
      <dgm:spPr/>
      <dgm:t>
        <a:bodyPr/>
        <a:lstStyle/>
        <a:p>
          <a:endParaRPr lang="es-ES"/>
        </a:p>
      </dgm:t>
    </dgm:pt>
    <dgm:pt modelId="{8D081DD4-B973-4F0D-84A0-F9B5FD1F8AF6}" type="pres">
      <dgm:prSet presAssocID="{C09C63A5-ED5A-4F7B-9CFB-3EFC1F9BAD0B}" presName="node" presStyleLbl="node1" presStyleIdx="0" presStyleCnt="3">
        <dgm:presLayoutVars>
          <dgm:bulletEnabled val="1"/>
        </dgm:presLayoutVars>
      </dgm:prSet>
      <dgm:spPr/>
      <dgm:t>
        <a:bodyPr/>
        <a:lstStyle/>
        <a:p>
          <a:endParaRPr lang="es-VE"/>
        </a:p>
      </dgm:t>
    </dgm:pt>
    <dgm:pt modelId="{B4935455-CE99-49B0-A14D-A6FE0B141D1B}" type="pres">
      <dgm:prSet presAssocID="{C09C63A5-ED5A-4F7B-9CFB-3EFC1F9BAD0B}" presName="spNode" presStyleCnt="0"/>
      <dgm:spPr/>
      <dgm:t>
        <a:bodyPr/>
        <a:lstStyle/>
        <a:p>
          <a:endParaRPr lang="es-VE"/>
        </a:p>
      </dgm:t>
    </dgm:pt>
    <dgm:pt modelId="{9DD74CA3-2487-4462-925B-E6FB3789707C}" type="pres">
      <dgm:prSet presAssocID="{BDF80FA6-FD4F-489D-BDC1-21CCD9E8DB87}" presName="sibTrans" presStyleLbl="sibTrans1D1" presStyleIdx="0" presStyleCnt="3"/>
      <dgm:spPr/>
      <dgm:t>
        <a:bodyPr/>
        <a:lstStyle/>
        <a:p>
          <a:endParaRPr lang="es-ES"/>
        </a:p>
      </dgm:t>
    </dgm:pt>
    <dgm:pt modelId="{F1CB654E-AE90-4F3C-85E3-E56D3C6A8655}" type="pres">
      <dgm:prSet presAssocID="{BDFEC63A-3618-42BA-876A-33FB0E081C72}" presName="node" presStyleLbl="node1" presStyleIdx="1" presStyleCnt="3">
        <dgm:presLayoutVars>
          <dgm:bulletEnabled val="1"/>
        </dgm:presLayoutVars>
      </dgm:prSet>
      <dgm:spPr/>
      <dgm:t>
        <a:bodyPr/>
        <a:lstStyle/>
        <a:p>
          <a:endParaRPr lang="es-ES"/>
        </a:p>
      </dgm:t>
    </dgm:pt>
    <dgm:pt modelId="{85167B35-5B19-4646-819F-7CC3AD7AFAE2}" type="pres">
      <dgm:prSet presAssocID="{BDFEC63A-3618-42BA-876A-33FB0E081C72}" presName="spNode" presStyleCnt="0"/>
      <dgm:spPr/>
      <dgm:t>
        <a:bodyPr/>
        <a:lstStyle/>
        <a:p>
          <a:endParaRPr lang="es-VE"/>
        </a:p>
      </dgm:t>
    </dgm:pt>
    <dgm:pt modelId="{3694BC52-5D15-4A39-B5B8-FF9595B574B2}" type="pres">
      <dgm:prSet presAssocID="{956D4BB7-F267-4FE7-8E0E-32EF2E2AD83A}" presName="sibTrans" presStyleLbl="sibTrans1D1" presStyleIdx="1" presStyleCnt="3"/>
      <dgm:spPr/>
      <dgm:t>
        <a:bodyPr/>
        <a:lstStyle/>
        <a:p>
          <a:endParaRPr lang="es-ES"/>
        </a:p>
      </dgm:t>
    </dgm:pt>
    <dgm:pt modelId="{92563CF8-DC0C-4223-B932-B941CC1E0F80}" type="pres">
      <dgm:prSet presAssocID="{398FB1FE-B41D-4EA0-A126-61C3CE78F350}" presName="node" presStyleLbl="node1" presStyleIdx="2" presStyleCnt="3">
        <dgm:presLayoutVars>
          <dgm:bulletEnabled val="1"/>
        </dgm:presLayoutVars>
      </dgm:prSet>
      <dgm:spPr/>
      <dgm:t>
        <a:bodyPr/>
        <a:lstStyle/>
        <a:p>
          <a:endParaRPr lang="es-ES"/>
        </a:p>
      </dgm:t>
    </dgm:pt>
    <dgm:pt modelId="{29DB2A3E-8189-4C9A-9223-0342C9D1AD58}" type="pres">
      <dgm:prSet presAssocID="{398FB1FE-B41D-4EA0-A126-61C3CE78F350}" presName="spNode" presStyleCnt="0"/>
      <dgm:spPr/>
      <dgm:t>
        <a:bodyPr/>
        <a:lstStyle/>
        <a:p>
          <a:endParaRPr lang="es-VE"/>
        </a:p>
      </dgm:t>
    </dgm:pt>
    <dgm:pt modelId="{1234A2A2-997D-4F4D-A460-B71A6921D605}" type="pres">
      <dgm:prSet presAssocID="{082DA215-294E-45FA-971F-38E4E3A70B17}" presName="sibTrans" presStyleLbl="sibTrans1D1" presStyleIdx="2" presStyleCnt="3"/>
      <dgm:spPr/>
      <dgm:t>
        <a:bodyPr/>
        <a:lstStyle/>
        <a:p>
          <a:endParaRPr lang="es-ES"/>
        </a:p>
      </dgm:t>
    </dgm:pt>
  </dgm:ptLst>
  <dgm:cxnLst>
    <dgm:cxn modelId="{21F90D31-0833-4A5F-B1BA-EC31298A39AF}" type="presOf" srcId="{082DA215-294E-45FA-971F-38E4E3A70B17}" destId="{1234A2A2-997D-4F4D-A460-B71A6921D605}" srcOrd="0" destOrd="0" presId="urn:microsoft.com/office/officeart/2005/8/layout/cycle6"/>
    <dgm:cxn modelId="{A1EB569D-14D8-4443-83F1-E55C8CED4CC3}" srcId="{A7E04FAB-0896-4A94-AAEA-7E8DA0F013A4}" destId="{BDFEC63A-3618-42BA-876A-33FB0E081C72}" srcOrd="1" destOrd="0" parTransId="{85F9AC8F-8FBB-4BD9-9340-EA7546C8AD32}" sibTransId="{956D4BB7-F267-4FE7-8E0E-32EF2E2AD83A}"/>
    <dgm:cxn modelId="{4BFD2774-F66E-4469-8C79-C9C4F1712A74}" type="presOf" srcId="{398FB1FE-B41D-4EA0-A126-61C3CE78F350}" destId="{92563CF8-DC0C-4223-B932-B941CC1E0F80}" srcOrd="0" destOrd="0" presId="urn:microsoft.com/office/officeart/2005/8/layout/cycle6"/>
    <dgm:cxn modelId="{17EBA162-61EF-49C8-9CB9-E4644EE7FE7F}" type="presOf" srcId="{956D4BB7-F267-4FE7-8E0E-32EF2E2AD83A}" destId="{3694BC52-5D15-4A39-B5B8-FF9595B574B2}" srcOrd="0" destOrd="0" presId="urn:microsoft.com/office/officeart/2005/8/layout/cycle6"/>
    <dgm:cxn modelId="{AF7A7B30-018C-4D63-B524-ECB418AF8129}" type="presOf" srcId="{BDF80FA6-FD4F-489D-BDC1-21CCD9E8DB87}" destId="{9DD74CA3-2487-4462-925B-E6FB3789707C}" srcOrd="0" destOrd="0" presId="urn:microsoft.com/office/officeart/2005/8/layout/cycle6"/>
    <dgm:cxn modelId="{976D7EA5-FAC8-493E-BA0E-AE8A0FD1E8A3}" srcId="{A7E04FAB-0896-4A94-AAEA-7E8DA0F013A4}" destId="{398FB1FE-B41D-4EA0-A126-61C3CE78F350}" srcOrd="2" destOrd="0" parTransId="{F587E1D2-ED9A-4E04-9A15-D9B00DBC950D}" sibTransId="{082DA215-294E-45FA-971F-38E4E3A70B17}"/>
    <dgm:cxn modelId="{11EA3ADD-1804-411D-AF19-8552B835A86D}" type="presOf" srcId="{C09C63A5-ED5A-4F7B-9CFB-3EFC1F9BAD0B}" destId="{8D081DD4-B973-4F0D-84A0-F9B5FD1F8AF6}" srcOrd="0" destOrd="0" presId="urn:microsoft.com/office/officeart/2005/8/layout/cycle6"/>
    <dgm:cxn modelId="{01864B38-162B-42FA-8D4D-4C67BAF3A055}" type="presOf" srcId="{BDFEC63A-3618-42BA-876A-33FB0E081C72}" destId="{F1CB654E-AE90-4F3C-85E3-E56D3C6A8655}" srcOrd="0" destOrd="0" presId="urn:microsoft.com/office/officeart/2005/8/layout/cycle6"/>
    <dgm:cxn modelId="{383E4E82-B084-4FD2-8549-064A02A4D616}" srcId="{A7E04FAB-0896-4A94-AAEA-7E8DA0F013A4}" destId="{C09C63A5-ED5A-4F7B-9CFB-3EFC1F9BAD0B}" srcOrd="0" destOrd="0" parTransId="{44FB6C47-620E-420B-BF23-272995E645A1}" sibTransId="{BDF80FA6-FD4F-489D-BDC1-21CCD9E8DB87}"/>
    <dgm:cxn modelId="{46B3864A-2160-41D5-BB77-16C41D986E49}" type="presOf" srcId="{A7E04FAB-0896-4A94-AAEA-7E8DA0F013A4}" destId="{33CBF8EC-8E35-458B-8104-A337AA2CCAA9}" srcOrd="0" destOrd="0" presId="urn:microsoft.com/office/officeart/2005/8/layout/cycle6"/>
    <dgm:cxn modelId="{28AD7ABF-585F-4B46-AA05-9E2C0CFB1BCA}" type="presParOf" srcId="{33CBF8EC-8E35-458B-8104-A337AA2CCAA9}" destId="{8D081DD4-B973-4F0D-84A0-F9B5FD1F8AF6}" srcOrd="0" destOrd="0" presId="urn:microsoft.com/office/officeart/2005/8/layout/cycle6"/>
    <dgm:cxn modelId="{EBC182D8-F8B3-42D5-88EB-16062323793A}" type="presParOf" srcId="{33CBF8EC-8E35-458B-8104-A337AA2CCAA9}" destId="{B4935455-CE99-49B0-A14D-A6FE0B141D1B}" srcOrd="1" destOrd="0" presId="urn:microsoft.com/office/officeart/2005/8/layout/cycle6"/>
    <dgm:cxn modelId="{D6DCD106-E1CA-4B34-A9E1-85526DF3DB96}" type="presParOf" srcId="{33CBF8EC-8E35-458B-8104-A337AA2CCAA9}" destId="{9DD74CA3-2487-4462-925B-E6FB3789707C}" srcOrd="2" destOrd="0" presId="urn:microsoft.com/office/officeart/2005/8/layout/cycle6"/>
    <dgm:cxn modelId="{B0385644-1A4C-4255-83B7-DA0E3FE5270E}" type="presParOf" srcId="{33CBF8EC-8E35-458B-8104-A337AA2CCAA9}" destId="{F1CB654E-AE90-4F3C-85E3-E56D3C6A8655}" srcOrd="3" destOrd="0" presId="urn:microsoft.com/office/officeart/2005/8/layout/cycle6"/>
    <dgm:cxn modelId="{F4AD3DF1-77D0-487E-B1CB-EC497A2DDC5B}" type="presParOf" srcId="{33CBF8EC-8E35-458B-8104-A337AA2CCAA9}" destId="{85167B35-5B19-4646-819F-7CC3AD7AFAE2}" srcOrd="4" destOrd="0" presId="urn:microsoft.com/office/officeart/2005/8/layout/cycle6"/>
    <dgm:cxn modelId="{EC482E1C-0BD3-401E-B41A-DD44B21ACCFE}" type="presParOf" srcId="{33CBF8EC-8E35-458B-8104-A337AA2CCAA9}" destId="{3694BC52-5D15-4A39-B5B8-FF9595B574B2}" srcOrd="5" destOrd="0" presId="urn:microsoft.com/office/officeart/2005/8/layout/cycle6"/>
    <dgm:cxn modelId="{3A7B2FDE-3B58-4A10-B5A0-C92CB3432ACF}" type="presParOf" srcId="{33CBF8EC-8E35-458B-8104-A337AA2CCAA9}" destId="{92563CF8-DC0C-4223-B932-B941CC1E0F80}" srcOrd="6" destOrd="0" presId="urn:microsoft.com/office/officeart/2005/8/layout/cycle6"/>
    <dgm:cxn modelId="{52C64AD4-932B-4CFA-A4AF-28F8FD481426}" type="presParOf" srcId="{33CBF8EC-8E35-458B-8104-A337AA2CCAA9}" destId="{29DB2A3E-8189-4C9A-9223-0342C9D1AD58}" srcOrd="7" destOrd="0" presId="urn:microsoft.com/office/officeart/2005/8/layout/cycle6"/>
    <dgm:cxn modelId="{3A8A632A-4173-438F-9B0F-FB731CF1FB97}" type="presParOf" srcId="{33CBF8EC-8E35-458B-8104-A337AA2CCAA9}" destId="{1234A2A2-997D-4F4D-A460-B71A6921D605}" srcOrd="8" destOrd="0" presId="urn:microsoft.com/office/officeart/2005/8/layout/cycle6"/>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D73705-6635-4F0D-BFAD-37E458D6F2D0}"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s-VE"/>
        </a:p>
      </dgm:t>
    </dgm:pt>
    <dgm:pt modelId="{05CD352D-4282-4FCC-8CAF-0A648B8ACA1B}">
      <dgm:prSet phldrT="[Texto]" custT="1"/>
      <dgm:spPr/>
      <dgm:t>
        <a:bodyPr/>
        <a:lstStyle/>
        <a:p>
          <a:r>
            <a:rPr lang="es-VE" sz="1800" dirty="0" smtClean="0">
              <a:solidFill>
                <a:schemeClr val="tx1">
                  <a:lumMod val="85000"/>
                  <a:lumOff val="15000"/>
                </a:schemeClr>
              </a:solidFill>
              <a:effectLst>
                <a:outerShdw blurRad="38100" dist="38100" dir="2700000" algn="tl">
                  <a:srgbClr val="000000">
                    <a:alpha val="43137"/>
                  </a:srgbClr>
                </a:outerShdw>
              </a:effectLst>
              <a:latin typeface="+mj-lt"/>
            </a:rPr>
            <a:t>Conferencia de las Naciones Unidas sobre el Medio Ambiente Humano. Estocolmo. (1972)</a:t>
          </a:r>
          <a:endParaRPr lang="es-VE" sz="1800" dirty="0">
            <a:solidFill>
              <a:schemeClr val="tx1">
                <a:lumMod val="85000"/>
                <a:lumOff val="15000"/>
              </a:schemeClr>
            </a:solidFill>
            <a:effectLst>
              <a:outerShdw blurRad="38100" dist="38100" dir="2700000" algn="tl">
                <a:srgbClr val="000000">
                  <a:alpha val="43137"/>
                </a:srgbClr>
              </a:outerShdw>
            </a:effectLst>
            <a:latin typeface="+mj-lt"/>
          </a:endParaRPr>
        </a:p>
      </dgm:t>
    </dgm:pt>
    <dgm:pt modelId="{B6C796E1-5E9B-4A2F-B4F8-04D0840BE127}" type="parTrans" cxnId="{B785670E-1498-42B4-9D7B-0037E563180D}">
      <dgm:prSet/>
      <dgm:spPr/>
      <dgm:t>
        <a:bodyPr/>
        <a:lstStyle/>
        <a:p>
          <a:endParaRPr lang="es-VE" sz="1800">
            <a:solidFill>
              <a:schemeClr val="tx1">
                <a:lumMod val="85000"/>
                <a:lumOff val="15000"/>
              </a:schemeClr>
            </a:solidFill>
            <a:effectLst>
              <a:outerShdw blurRad="38100" dist="38100" dir="2700000" algn="tl">
                <a:srgbClr val="000000">
                  <a:alpha val="43137"/>
                </a:srgbClr>
              </a:outerShdw>
            </a:effectLst>
            <a:latin typeface="+mj-lt"/>
          </a:endParaRPr>
        </a:p>
      </dgm:t>
    </dgm:pt>
    <dgm:pt modelId="{E61E77E3-4305-4874-9D67-C42276A63A15}" type="sibTrans" cxnId="{B785670E-1498-42B4-9D7B-0037E563180D}">
      <dgm:prSet/>
      <dgm:spPr/>
      <dgm:t>
        <a:bodyPr/>
        <a:lstStyle/>
        <a:p>
          <a:endParaRPr lang="es-VE" sz="1800">
            <a:solidFill>
              <a:schemeClr val="tx1">
                <a:lumMod val="85000"/>
                <a:lumOff val="15000"/>
              </a:schemeClr>
            </a:solidFill>
            <a:effectLst>
              <a:outerShdw blurRad="38100" dist="38100" dir="2700000" algn="tl">
                <a:srgbClr val="000000">
                  <a:alpha val="43137"/>
                </a:srgbClr>
              </a:outerShdw>
            </a:effectLst>
            <a:latin typeface="+mj-lt"/>
          </a:endParaRPr>
        </a:p>
      </dgm:t>
    </dgm:pt>
    <dgm:pt modelId="{037EE15D-271F-42E2-B403-9277CF278E0B}">
      <dgm:prSet phldrT="[Texto]" custT="1"/>
      <dgm:spPr/>
      <dgm:t>
        <a:bodyPr/>
        <a:lstStyle/>
        <a:p>
          <a:r>
            <a:rPr lang="es-VE" sz="1800" dirty="0" smtClean="0">
              <a:solidFill>
                <a:schemeClr val="tx1">
                  <a:lumMod val="85000"/>
                  <a:lumOff val="15000"/>
                </a:schemeClr>
              </a:solidFill>
              <a:effectLst>
                <a:outerShdw blurRad="38100" dist="38100" dir="2700000" algn="tl">
                  <a:srgbClr val="000000">
                    <a:alpha val="43137"/>
                  </a:srgbClr>
                </a:outerShdw>
              </a:effectLst>
              <a:latin typeface="+mj-lt"/>
            </a:rPr>
            <a:t>Conferencia sobre el Medio Ambiente y Desarrollo. Río de Janeiro (1992)</a:t>
          </a:r>
          <a:endParaRPr lang="es-VE" sz="1800" dirty="0">
            <a:solidFill>
              <a:schemeClr val="tx1">
                <a:lumMod val="85000"/>
                <a:lumOff val="15000"/>
              </a:schemeClr>
            </a:solidFill>
            <a:effectLst>
              <a:outerShdw blurRad="38100" dist="38100" dir="2700000" algn="tl">
                <a:srgbClr val="000000">
                  <a:alpha val="43137"/>
                </a:srgbClr>
              </a:outerShdw>
            </a:effectLst>
            <a:latin typeface="+mj-lt"/>
          </a:endParaRPr>
        </a:p>
      </dgm:t>
    </dgm:pt>
    <dgm:pt modelId="{FB7D28A7-35E7-483E-B1CA-E53FA77FC277}" type="parTrans" cxnId="{23E09934-E95E-4C16-BADA-2B68907B7090}">
      <dgm:prSet/>
      <dgm:spPr/>
      <dgm:t>
        <a:bodyPr/>
        <a:lstStyle/>
        <a:p>
          <a:endParaRPr lang="es-VE" sz="1800">
            <a:solidFill>
              <a:schemeClr val="tx1">
                <a:lumMod val="85000"/>
                <a:lumOff val="15000"/>
              </a:schemeClr>
            </a:solidFill>
            <a:effectLst>
              <a:outerShdw blurRad="38100" dist="38100" dir="2700000" algn="tl">
                <a:srgbClr val="000000">
                  <a:alpha val="43137"/>
                </a:srgbClr>
              </a:outerShdw>
            </a:effectLst>
            <a:latin typeface="+mj-lt"/>
          </a:endParaRPr>
        </a:p>
      </dgm:t>
    </dgm:pt>
    <dgm:pt modelId="{C12D79CC-612C-4809-BD92-B28A221BD34B}" type="sibTrans" cxnId="{23E09934-E95E-4C16-BADA-2B68907B7090}">
      <dgm:prSet/>
      <dgm:spPr/>
      <dgm:t>
        <a:bodyPr/>
        <a:lstStyle/>
        <a:p>
          <a:endParaRPr lang="es-VE" sz="1800">
            <a:solidFill>
              <a:schemeClr val="tx1">
                <a:lumMod val="85000"/>
                <a:lumOff val="15000"/>
              </a:schemeClr>
            </a:solidFill>
            <a:effectLst>
              <a:outerShdw blurRad="38100" dist="38100" dir="2700000" algn="tl">
                <a:srgbClr val="000000">
                  <a:alpha val="43137"/>
                </a:srgbClr>
              </a:outerShdw>
            </a:effectLst>
            <a:latin typeface="+mj-lt"/>
          </a:endParaRPr>
        </a:p>
      </dgm:t>
    </dgm:pt>
    <dgm:pt modelId="{EAC1C619-DC89-4DEC-AD07-FAC9A1904AC5}">
      <dgm:prSet phldrT="[Texto]" custT="1"/>
      <dgm:spPr/>
      <dgm:t>
        <a:bodyPr/>
        <a:lstStyle/>
        <a:p>
          <a:r>
            <a:rPr lang="es-VE" sz="1800" dirty="0" smtClean="0">
              <a:solidFill>
                <a:schemeClr val="tx1">
                  <a:lumMod val="85000"/>
                  <a:lumOff val="15000"/>
                </a:schemeClr>
              </a:solidFill>
              <a:effectLst>
                <a:outerShdw blurRad="38100" dist="38100" dir="2700000" algn="tl">
                  <a:srgbClr val="000000">
                    <a:alpha val="43137"/>
                  </a:srgbClr>
                </a:outerShdw>
              </a:effectLst>
              <a:latin typeface="+mj-lt"/>
            </a:rPr>
            <a:t>Cumbre Mundial sobre el Desarrollo Sostenible. Johannesburgo (2002)</a:t>
          </a:r>
          <a:endParaRPr lang="es-VE" sz="1800" dirty="0">
            <a:solidFill>
              <a:schemeClr val="tx1">
                <a:lumMod val="85000"/>
                <a:lumOff val="15000"/>
              </a:schemeClr>
            </a:solidFill>
            <a:effectLst>
              <a:outerShdw blurRad="38100" dist="38100" dir="2700000" algn="tl">
                <a:srgbClr val="000000">
                  <a:alpha val="43137"/>
                </a:srgbClr>
              </a:outerShdw>
            </a:effectLst>
            <a:latin typeface="+mj-lt"/>
          </a:endParaRPr>
        </a:p>
      </dgm:t>
    </dgm:pt>
    <dgm:pt modelId="{9B7ACC6F-6694-4EF5-987C-8B1D3FAA65A5}" type="parTrans" cxnId="{68631C8C-4532-4D3B-B075-62E3B1F84765}">
      <dgm:prSet/>
      <dgm:spPr/>
      <dgm:t>
        <a:bodyPr/>
        <a:lstStyle/>
        <a:p>
          <a:endParaRPr lang="es-VE" sz="1800">
            <a:solidFill>
              <a:schemeClr val="tx1">
                <a:lumMod val="85000"/>
                <a:lumOff val="15000"/>
              </a:schemeClr>
            </a:solidFill>
            <a:effectLst>
              <a:outerShdw blurRad="38100" dist="38100" dir="2700000" algn="tl">
                <a:srgbClr val="000000">
                  <a:alpha val="43137"/>
                </a:srgbClr>
              </a:outerShdw>
            </a:effectLst>
            <a:latin typeface="+mj-lt"/>
          </a:endParaRPr>
        </a:p>
      </dgm:t>
    </dgm:pt>
    <dgm:pt modelId="{E9FDC1D6-2345-4E1D-9880-BB7744412A8F}" type="sibTrans" cxnId="{68631C8C-4532-4D3B-B075-62E3B1F84765}">
      <dgm:prSet/>
      <dgm:spPr/>
      <dgm:t>
        <a:bodyPr/>
        <a:lstStyle/>
        <a:p>
          <a:endParaRPr lang="es-VE" sz="1800">
            <a:solidFill>
              <a:schemeClr val="tx1">
                <a:lumMod val="85000"/>
                <a:lumOff val="15000"/>
              </a:schemeClr>
            </a:solidFill>
            <a:effectLst>
              <a:outerShdw blurRad="38100" dist="38100" dir="2700000" algn="tl">
                <a:srgbClr val="000000">
                  <a:alpha val="43137"/>
                </a:srgbClr>
              </a:outerShdw>
            </a:effectLst>
            <a:latin typeface="+mj-lt"/>
          </a:endParaRPr>
        </a:p>
      </dgm:t>
    </dgm:pt>
    <dgm:pt modelId="{5D3CF611-A22A-4876-9F7E-92334794B04C}">
      <dgm:prSet phldrT="[Texto]" custT="1"/>
      <dgm:spPr/>
      <dgm:t>
        <a:bodyPr/>
        <a:lstStyle/>
        <a:p>
          <a:r>
            <a:rPr lang="es-VE" sz="1800" dirty="0" smtClean="0">
              <a:solidFill>
                <a:schemeClr val="tx1">
                  <a:lumMod val="85000"/>
                  <a:lumOff val="15000"/>
                </a:schemeClr>
              </a:solidFill>
              <a:effectLst>
                <a:outerShdw blurRad="38100" dist="38100" dir="2700000" algn="tl">
                  <a:srgbClr val="000000">
                    <a:alpha val="43137"/>
                  </a:srgbClr>
                </a:outerShdw>
              </a:effectLst>
              <a:latin typeface="+mj-lt"/>
            </a:rPr>
            <a:t>Cumbre de las Naciones Unidas sobre el Desarrollo Sostenible. Río de Janeiro (2012)</a:t>
          </a:r>
          <a:endParaRPr lang="es-VE" sz="1800" dirty="0">
            <a:solidFill>
              <a:schemeClr val="tx1">
                <a:lumMod val="85000"/>
                <a:lumOff val="15000"/>
              </a:schemeClr>
            </a:solidFill>
            <a:effectLst>
              <a:outerShdw blurRad="38100" dist="38100" dir="2700000" algn="tl">
                <a:srgbClr val="000000">
                  <a:alpha val="43137"/>
                </a:srgbClr>
              </a:outerShdw>
            </a:effectLst>
            <a:latin typeface="+mj-lt"/>
          </a:endParaRPr>
        </a:p>
      </dgm:t>
    </dgm:pt>
    <dgm:pt modelId="{1FDC57A7-DC01-4144-AEF2-595C84B99F87}" type="parTrans" cxnId="{28221134-BEF3-4869-9E27-E1E6BD37E825}">
      <dgm:prSet/>
      <dgm:spPr/>
      <dgm:t>
        <a:bodyPr/>
        <a:lstStyle/>
        <a:p>
          <a:endParaRPr lang="es-VE" sz="1800">
            <a:solidFill>
              <a:schemeClr val="tx1">
                <a:lumMod val="85000"/>
                <a:lumOff val="15000"/>
              </a:schemeClr>
            </a:solidFill>
            <a:effectLst>
              <a:outerShdw blurRad="38100" dist="38100" dir="2700000" algn="tl">
                <a:srgbClr val="000000">
                  <a:alpha val="43137"/>
                </a:srgbClr>
              </a:outerShdw>
            </a:effectLst>
            <a:latin typeface="+mj-lt"/>
          </a:endParaRPr>
        </a:p>
      </dgm:t>
    </dgm:pt>
    <dgm:pt modelId="{C85EBD51-5981-4775-9BE8-91074823FC70}" type="sibTrans" cxnId="{28221134-BEF3-4869-9E27-E1E6BD37E825}">
      <dgm:prSet/>
      <dgm:spPr/>
      <dgm:t>
        <a:bodyPr/>
        <a:lstStyle/>
        <a:p>
          <a:endParaRPr lang="es-VE" sz="1800">
            <a:solidFill>
              <a:schemeClr val="tx1">
                <a:lumMod val="85000"/>
                <a:lumOff val="15000"/>
              </a:schemeClr>
            </a:solidFill>
            <a:effectLst>
              <a:outerShdw blurRad="38100" dist="38100" dir="2700000" algn="tl">
                <a:srgbClr val="000000">
                  <a:alpha val="43137"/>
                </a:srgbClr>
              </a:outerShdw>
            </a:effectLst>
            <a:latin typeface="+mj-lt"/>
          </a:endParaRPr>
        </a:p>
      </dgm:t>
    </dgm:pt>
    <dgm:pt modelId="{B2AEBEDE-04DA-4905-B959-DB25B4E3C661}">
      <dgm:prSet phldrT="[Texto]" custT="1"/>
      <dgm:spPr/>
      <dgm:t>
        <a:bodyPr/>
        <a:lstStyle/>
        <a:p>
          <a:r>
            <a:rPr lang="es-VE" sz="1800" dirty="0" smtClean="0">
              <a:solidFill>
                <a:schemeClr val="tx1">
                  <a:lumMod val="85000"/>
                  <a:lumOff val="15000"/>
                </a:schemeClr>
              </a:solidFill>
              <a:effectLst>
                <a:outerShdw blurRad="38100" dist="38100" dir="2700000" algn="tl">
                  <a:srgbClr val="000000">
                    <a:alpha val="43137"/>
                  </a:srgbClr>
                </a:outerShdw>
              </a:effectLst>
              <a:latin typeface="+mj-lt"/>
            </a:rPr>
            <a:t>Comisión Mundial sobre Medio Ambiente y Desarrollo. (1987)</a:t>
          </a:r>
          <a:endParaRPr lang="es-VE" sz="1800" dirty="0">
            <a:solidFill>
              <a:schemeClr val="tx1">
                <a:lumMod val="85000"/>
                <a:lumOff val="15000"/>
              </a:schemeClr>
            </a:solidFill>
            <a:effectLst>
              <a:outerShdw blurRad="38100" dist="38100" dir="2700000" algn="tl">
                <a:srgbClr val="000000">
                  <a:alpha val="43137"/>
                </a:srgbClr>
              </a:outerShdw>
            </a:effectLst>
            <a:latin typeface="+mj-lt"/>
          </a:endParaRPr>
        </a:p>
      </dgm:t>
    </dgm:pt>
    <dgm:pt modelId="{5C253D70-622E-4E34-B42F-2288F440C166}" type="parTrans" cxnId="{D8ABA3BC-109C-4B44-9B07-A2A31BBADFCB}">
      <dgm:prSet/>
      <dgm:spPr/>
      <dgm:t>
        <a:bodyPr/>
        <a:lstStyle/>
        <a:p>
          <a:endParaRPr lang="es-VE">
            <a:effectLst>
              <a:outerShdw blurRad="38100" dist="38100" dir="2700000" algn="tl">
                <a:srgbClr val="000000">
                  <a:alpha val="43137"/>
                </a:srgbClr>
              </a:outerShdw>
            </a:effectLst>
          </a:endParaRPr>
        </a:p>
      </dgm:t>
    </dgm:pt>
    <dgm:pt modelId="{9186C3E8-35AF-4424-92A9-CE76687451BF}" type="sibTrans" cxnId="{D8ABA3BC-109C-4B44-9B07-A2A31BBADFCB}">
      <dgm:prSet/>
      <dgm:spPr/>
      <dgm:t>
        <a:bodyPr/>
        <a:lstStyle/>
        <a:p>
          <a:endParaRPr lang="es-VE">
            <a:effectLst>
              <a:outerShdw blurRad="38100" dist="38100" dir="2700000" algn="tl">
                <a:srgbClr val="000000">
                  <a:alpha val="43137"/>
                </a:srgbClr>
              </a:outerShdw>
            </a:effectLst>
          </a:endParaRPr>
        </a:p>
      </dgm:t>
    </dgm:pt>
    <dgm:pt modelId="{AAC9B99D-A700-4933-BDF8-ADF5FFC695EF}" type="pres">
      <dgm:prSet presAssocID="{49D73705-6635-4F0D-BFAD-37E458D6F2D0}" presName="linear" presStyleCnt="0">
        <dgm:presLayoutVars>
          <dgm:animLvl val="lvl"/>
          <dgm:resizeHandles val="exact"/>
        </dgm:presLayoutVars>
      </dgm:prSet>
      <dgm:spPr/>
      <dgm:t>
        <a:bodyPr/>
        <a:lstStyle/>
        <a:p>
          <a:endParaRPr lang="es-VE"/>
        </a:p>
      </dgm:t>
    </dgm:pt>
    <dgm:pt modelId="{8B760F70-4FE4-4202-83C9-1C1984321E64}" type="pres">
      <dgm:prSet presAssocID="{05CD352D-4282-4FCC-8CAF-0A648B8ACA1B}" presName="parentText" presStyleLbl="node1" presStyleIdx="0" presStyleCnt="5">
        <dgm:presLayoutVars>
          <dgm:chMax val="0"/>
          <dgm:bulletEnabled val="1"/>
        </dgm:presLayoutVars>
      </dgm:prSet>
      <dgm:spPr/>
      <dgm:t>
        <a:bodyPr/>
        <a:lstStyle/>
        <a:p>
          <a:endParaRPr lang="es-VE"/>
        </a:p>
      </dgm:t>
    </dgm:pt>
    <dgm:pt modelId="{14446B03-2632-48C1-9B4A-DB0133A8C364}" type="pres">
      <dgm:prSet presAssocID="{E61E77E3-4305-4874-9D67-C42276A63A15}" presName="spacer" presStyleCnt="0"/>
      <dgm:spPr/>
    </dgm:pt>
    <dgm:pt modelId="{2D389F03-F81F-44FB-A6B6-CEBD2970433C}" type="pres">
      <dgm:prSet presAssocID="{B2AEBEDE-04DA-4905-B959-DB25B4E3C661}" presName="parentText" presStyleLbl="node1" presStyleIdx="1" presStyleCnt="5">
        <dgm:presLayoutVars>
          <dgm:chMax val="0"/>
          <dgm:bulletEnabled val="1"/>
        </dgm:presLayoutVars>
      </dgm:prSet>
      <dgm:spPr/>
      <dgm:t>
        <a:bodyPr/>
        <a:lstStyle/>
        <a:p>
          <a:endParaRPr lang="es-VE"/>
        </a:p>
      </dgm:t>
    </dgm:pt>
    <dgm:pt modelId="{DD7B21C8-5473-4106-A476-0B1177E97EE2}" type="pres">
      <dgm:prSet presAssocID="{9186C3E8-35AF-4424-92A9-CE76687451BF}" presName="spacer" presStyleCnt="0"/>
      <dgm:spPr/>
    </dgm:pt>
    <dgm:pt modelId="{35B9E22E-4EBF-4FA9-84E7-FD5DCE8E6E59}" type="pres">
      <dgm:prSet presAssocID="{037EE15D-271F-42E2-B403-9277CF278E0B}" presName="parentText" presStyleLbl="node1" presStyleIdx="2" presStyleCnt="5">
        <dgm:presLayoutVars>
          <dgm:chMax val="0"/>
          <dgm:bulletEnabled val="1"/>
        </dgm:presLayoutVars>
      </dgm:prSet>
      <dgm:spPr/>
      <dgm:t>
        <a:bodyPr/>
        <a:lstStyle/>
        <a:p>
          <a:endParaRPr lang="es-VE"/>
        </a:p>
      </dgm:t>
    </dgm:pt>
    <dgm:pt modelId="{2B4D7281-1474-4DFC-B130-08DDD478392E}" type="pres">
      <dgm:prSet presAssocID="{C12D79CC-612C-4809-BD92-B28A221BD34B}" presName="spacer" presStyleCnt="0"/>
      <dgm:spPr/>
    </dgm:pt>
    <dgm:pt modelId="{ABB39F5B-5497-43B2-B66A-532BEB5CA347}" type="pres">
      <dgm:prSet presAssocID="{EAC1C619-DC89-4DEC-AD07-FAC9A1904AC5}" presName="parentText" presStyleLbl="node1" presStyleIdx="3" presStyleCnt="5">
        <dgm:presLayoutVars>
          <dgm:chMax val="0"/>
          <dgm:bulletEnabled val="1"/>
        </dgm:presLayoutVars>
      </dgm:prSet>
      <dgm:spPr/>
      <dgm:t>
        <a:bodyPr/>
        <a:lstStyle/>
        <a:p>
          <a:endParaRPr lang="es-VE"/>
        </a:p>
      </dgm:t>
    </dgm:pt>
    <dgm:pt modelId="{3ACB869E-3B92-45A5-846E-CFE5E4F62DAC}" type="pres">
      <dgm:prSet presAssocID="{E9FDC1D6-2345-4E1D-9880-BB7744412A8F}" presName="spacer" presStyleCnt="0"/>
      <dgm:spPr/>
    </dgm:pt>
    <dgm:pt modelId="{1D832ABE-2149-4DB9-AC81-12B0FCED6AA3}" type="pres">
      <dgm:prSet presAssocID="{5D3CF611-A22A-4876-9F7E-92334794B04C}" presName="parentText" presStyleLbl="node1" presStyleIdx="4" presStyleCnt="5">
        <dgm:presLayoutVars>
          <dgm:chMax val="0"/>
          <dgm:bulletEnabled val="1"/>
        </dgm:presLayoutVars>
      </dgm:prSet>
      <dgm:spPr/>
      <dgm:t>
        <a:bodyPr/>
        <a:lstStyle/>
        <a:p>
          <a:endParaRPr lang="es-VE"/>
        </a:p>
      </dgm:t>
    </dgm:pt>
  </dgm:ptLst>
  <dgm:cxnLst>
    <dgm:cxn modelId="{85FC5535-D319-41B6-9D12-531FFDAF6465}" type="presOf" srcId="{5D3CF611-A22A-4876-9F7E-92334794B04C}" destId="{1D832ABE-2149-4DB9-AC81-12B0FCED6AA3}" srcOrd="0" destOrd="0" presId="urn:microsoft.com/office/officeart/2005/8/layout/vList2"/>
    <dgm:cxn modelId="{5122A843-8235-4605-8D58-ED784C902A67}" type="presOf" srcId="{05CD352D-4282-4FCC-8CAF-0A648B8ACA1B}" destId="{8B760F70-4FE4-4202-83C9-1C1984321E64}" srcOrd="0" destOrd="0" presId="urn:microsoft.com/office/officeart/2005/8/layout/vList2"/>
    <dgm:cxn modelId="{AFAC4DC9-6C29-4617-834E-88DA16030D15}" type="presOf" srcId="{49D73705-6635-4F0D-BFAD-37E458D6F2D0}" destId="{AAC9B99D-A700-4933-BDF8-ADF5FFC695EF}" srcOrd="0" destOrd="0" presId="urn:microsoft.com/office/officeart/2005/8/layout/vList2"/>
    <dgm:cxn modelId="{68631C8C-4532-4D3B-B075-62E3B1F84765}" srcId="{49D73705-6635-4F0D-BFAD-37E458D6F2D0}" destId="{EAC1C619-DC89-4DEC-AD07-FAC9A1904AC5}" srcOrd="3" destOrd="0" parTransId="{9B7ACC6F-6694-4EF5-987C-8B1D3FAA65A5}" sibTransId="{E9FDC1D6-2345-4E1D-9880-BB7744412A8F}"/>
    <dgm:cxn modelId="{554C4BA7-DC49-4196-9E98-536A90DF8B93}" type="presOf" srcId="{037EE15D-271F-42E2-B403-9277CF278E0B}" destId="{35B9E22E-4EBF-4FA9-84E7-FD5DCE8E6E59}" srcOrd="0" destOrd="0" presId="urn:microsoft.com/office/officeart/2005/8/layout/vList2"/>
    <dgm:cxn modelId="{59EBBACE-5E32-4E6A-9CE9-4100A563882A}" type="presOf" srcId="{B2AEBEDE-04DA-4905-B959-DB25B4E3C661}" destId="{2D389F03-F81F-44FB-A6B6-CEBD2970433C}" srcOrd="0" destOrd="0" presId="urn:microsoft.com/office/officeart/2005/8/layout/vList2"/>
    <dgm:cxn modelId="{44E7BCFB-727F-4B38-9447-EB4F70FDBF86}" type="presOf" srcId="{EAC1C619-DC89-4DEC-AD07-FAC9A1904AC5}" destId="{ABB39F5B-5497-43B2-B66A-532BEB5CA347}" srcOrd="0" destOrd="0" presId="urn:microsoft.com/office/officeart/2005/8/layout/vList2"/>
    <dgm:cxn modelId="{28221134-BEF3-4869-9E27-E1E6BD37E825}" srcId="{49D73705-6635-4F0D-BFAD-37E458D6F2D0}" destId="{5D3CF611-A22A-4876-9F7E-92334794B04C}" srcOrd="4" destOrd="0" parTransId="{1FDC57A7-DC01-4144-AEF2-595C84B99F87}" sibTransId="{C85EBD51-5981-4775-9BE8-91074823FC70}"/>
    <dgm:cxn modelId="{B785670E-1498-42B4-9D7B-0037E563180D}" srcId="{49D73705-6635-4F0D-BFAD-37E458D6F2D0}" destId="{05CD352D-4282-4FCC-8CAF-0A648B8ACA1B}" srcOrd="0" destOrd="0" parTransId="{B6C796E1-5E9B-4A2F-B4F8-04D0840BE127}" sibTransId="{E61E77E3-4305-4874-9D67-C42276A63A15}"/>
    <dgm:cxn modelId="{D8ABA3BC-109C-4B44-9B07-A2A31BBADFCB}" srcId="{49D73705-6635-4F0D-BFAD-37E458D6F2D0}" destId="{B2AEBEDE-04DA-4905-B959-DB25B4E3C661}" srcOrd="1" destOrd="0" parTransId="{5C253D70-622E-4E34-B42F-2288F440C166}" sibTransId="{9186C3E8-35AF-4424-92A9-CE76687451BF}"/>
    <dgm:cxn modelId="{23E09934-E95E-4C16-BADA-2B68907B7090}" srcId="{49D73705-6635-4F0D-BFAD-37E458D6F2D0}" destId="{037EE15D-271F-42E2-B403-9277CF278E0B}" srcOrd="2" destOrd="0" parTransId="{FB7D28A7-35E7-483E-B1CA-E53FA77FC277}" sibTransId="{C12D79CC-612C-4809-BD92-B28A221BD34B}"/>
    <dgm:cxn modelId="{8E347AB0-21EB-4188-8CEE-0D968D52C2C8}" type="presParOf" srcId="{AAC9B99D-A700-4933-BDF8-ADF5FFC695EF}" destId="{8B760F70-4FE4-4202-83C9-1C1984321E64}" srcOrd="0" destOrd="0" presId="urn:microsoft.com/office/officeart/2005/8/layout/vList2"/>
    <dgm:cxn modelId="{C90C8203-ACBE-4B82-B66B-93E86DADD9E5}" type="presParOf" srcId="{AAC9B99D-A700-4933-BDF8-ADF5FFC695EF}" destId="{14446B03-2632-48C1-9B4A-DB0133A8C364}" srcOrd="1" destOrd="0" presId="urn:microsoft.com/office/officeart/2005/8/layout/vList2"/>
    <dgm:cxn modelId="{02785E15-65FE-45E2-AD8A-7123A8F4A687}" type="presParOf" srcId="{AAC9B99D-A700-4933-BDF8-ADF5FFC695EF}" destId="{2D389F03-F81F-44FB-A6B6-CEBD2970433C}" srcOrd="2" destOrd="0" presId="urn:microsoft.com/office/officeart/2005/8/layout/vList2"/>
    <dgm:cxn modelId="{3EA3CF47-0C11-42E3-90A6-9D05D113058D}" type="presParOf" srcId="{AAC9B99D-A700-4933-BDF8-ADF5FFC695EF}" destId="{DD7B21C8-5473-4106-A476-0B1177E97EE2}" srcOrd="3" destOrd="0" presId="urn:microsoft.com/office/officeart/2005/8/layout/vList2"/>
    <dgm:cxn modelId="{05C47EF3-9903-47B0-B486-185121C4A750}" type="presParOf" srcId="{AAC9B99D-A700-4933-BDF8-ADF5FFC695EF}" destId="{35B9E22E-4EBF-4FA9-84E7-FD5DCE8E6E59}" srcOrd="4" destOrd="0" presId="urn:microsoft.com/office/officeart/2005/8/layout/vList2"/>
    <dgm:cxn modelId="{D732E2E2-6EF1-4DE8-B830-6FDA1137F04C}" type="presParOf" srcId="{AAC9B99D-A700-4933-BDF8-ADF5FFC695EF}" destId="{2B4D7281-1474-4DFC-B130-08DDD478392E}" srcOrd="5" destOrd="0" presId="urn:microsoft.com/office/officeart/2005/8/layout/vList2"/>
    <dgm:cxn modelId="{EDAE380F-4CD9-4A64-894F-8BDA20324A3E}" type="presParOf" srcId="{AAC9B99D-A700-4933-BDF8-ADF5FFC695EF}" destId="{ABB39F5B-5497-43B2-B66A-532BEB5CA347}" srcOrd="6" destOrd="0" presId="urn:microsoft.com/office/officeart/2005/8/layout/vList2"/>
    <dgm:cxn modelId="{B648BA42-E190-416E-B482-6EE7274D12CE}" type="presParOf" srcId="{AAC9B99D-A700-4933-BDF8-ADF5FFC695EF}" destId="{3ACB869E-3B92-45A5-846E-CFE5E4F62DAC}" srcOrd="7" destOrd="0" presId="urn:microsoft.com/office/officeart/2005/8/layout/vList2"/>
    <dgm:cxn modelId="{B6889671-2EE8-4DDD-A649-57DCC380F651}" type="presParOf" srcId="{AAC9B99D-A700-4933-BDF8-ADF5FFC695EF}" destId="{1D832ABE-2149-4DB9-AC81-12B0FCED6AA3}" srcOrd="8"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EFE6D2-F4FB-43B2-B77A-465B69BF8E9E}"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es-VE"/>
        </a:p>
      </dgm:t>
    </dgm:pt>
    <dgm:pt modelId="{E239394C-D81E-4052-874E-7B04CA15E135}">
      <dgm:prSet phldrT="[Texto]"/>
      <dgm:spPr>
        <a:solidFill>
          <a:srgbClr val="00B0F0"/>
        </a:solidFill>
      </dgm:spPr>
      <dgm:t>
        <a:bodyPr/>
        <a:lstStyle/>
        <a:p>
          <a:r>
            <a:rPr lang="es-VE" b="1" dirty="0" smtClean="0">
              <a:effectLst>
                <a:outerShdw blurRad="38100" dist="38100" dir="2700000" algn="tl">
                  <a:srgbClr val="000000">
                    <a:alpha val="43137"/>
                  </a:srgbClr>
                </a:outerShdw>
              </a:effectLst>
            </a:rPr>
            <a:t>Económico</a:t>
          </a:r>
          <a:endParaRPr lang="es-VE" b="1" dirty="0">
            <a:effectLst>
              <a:outerShdw blurRad="38100" dist="38100" dir="2700000" algn="tl">
                <a:srgbClr val="000000">
                  <a:alpha val="43137"/>
                </a:srgbClr>
              </a:outerShdw>
            </a:effectLst>
          </a:endParaRPr>
        </a:p>
      </dgm:t>
    </dgm:pt>
    <dgm:pt modelId="{08CC0E2D-4474-45E1-A1A9-C6A88780AF61}" type="parTrans" cxnId="{0A625BD0-0732-4A34-A9DC-6FBB22B3B33B}">
      <dgm:prSet/>
      <dgm:spPr/>
      <dgm:t>
        <a:bodyPr/>
        <a:lstStyle/>
        <a:p>
          <a:endParaRPr lang="es-VE"/>
        </a:p>
      </dgm:t>
    </dgm:pt>
    <dgm:pt modelId="{577467E1-AA6E-4151-A647-BDFEE1C85C5C}" type="sibTrans" cxnId="{0A625BD0-0732-4A34-A9DC-6FBB22B3B33B}">
      <dgm:prSet/>
      <dgm:spPr/>
      <dgm:t>
        <a:bodyPr/>
        <a:lstStyle/>
        <a:p>
          <a:endParaRPr lang="es-VE"/>
        </a:p>
      </dgm:t>
    </dgm:pt>
    <dgm:pt modelId="{250E6F66-46B5-42DE-8F09-9EC1CAC7FE84}">
      <dgm:prSet phldrT="[Texto]"/>
      <dgm:spPr>
        <a:solidFill>
          <a:schemeClr val="accent3">
            <a:lumMod val="60000"/>
            <a:lumOff val="40000"/>
          </a:schemeClr>
        </a:solidFill>
      </dgm:spPr>
      <dgm:t>
        <a:bodyPr/>
        <a:lstStyle/>
        <a:p>
          <a:r>
            <a:rPr lang="es-VE" b="1" dirty="0" smtClean="0">
              <a:effectLst>
                <a:outerShdw blurRad="38100" dist="38100" dir="2700000" algn="tl">
                  <a:srgbClr val="000000">
                    <a:alpha val="43137"/>
                  </a:srgbClr>
                </a:outerShdw>
              </a:effectLst>
            </a:rPr>
            <a:t>Cultural</a:t>
          </a:r>
          <a:endParaRPr lang="es-VE" b="1" dirty="0">
            <a:effectLst>
              <a:outerShdw blurRad="38100" dist="38100" dir="2700000" algn="tl">
                <a:srgbClr val="000000">
                  <a:alpha val="43137"/>
                </a:srgbClr>
              </a:outerShdw>
            </a:effectLst>
          </a:endParaRPr>
        </a:p>
      </dgm:t>
    </dgm:pt>
    <dgm:pt modelId="{45D51AD1-800A-44EF-82C4-5646648523DB}" type="parTrans" cxnId="{D8D54FC0-AA00-4955-9D06-86DFA941A6B2}">
      <dgm:prSet/>
      <dgm:spPr/>
      <dgm:t>
        <a:bodyPr/>
        <a:lstStyle/>
        <a:p>
          <a:endParaRPr lang="es-VE"/>
        </a:p>
      </dgm:t>
    </dgm:pt>
    <dgm:pt modelId="{8DA8CA22-2D66-4737-9104-632EEDF292FA}" type="sibTrans" cxnId="{D8D54FC0-AA00-4955-9D06-86DFA941A6B2}">
      <dgm:prSet/>
      <dgm:spPr/>
      <dgm:t>
        <a:bodyPr/>
        <a:lstStyle/>
        <a:p>
          <a:endParaRPr lang="es-VE"/>
        </a:p>
      </dgm:t>
    </dgm:pt>
    <dgm:pt modelId="{FB41DEB9-949C-4B49-B21A-91FD41EC94FA}">
      <dgm:prSet phldrT="[Texto]"/>
      <dgm:spPr>
        <a:solidFill>
          <a:srgbClr val="FFC000"/>
        </a:solidFill>
      </dgm:spPr>
      <dgm:t>
        <a:bodyPr/>
        <a:lstStyle/>
        <a:p>
          <a:r>
            <a:rPr lang="es-VE" b="1" dirty="0" smtClean="0">
              <a:effectLst>
                <a:outerShdw blurRad="38100" dist="38100" dir="2700000" algn="tl">
                  <a:srgbClr val="000000">
                    <a:alpha val="43137"/>
                  </a:srgbClr>
                </a:outerShdw>
              </a:effectLst>
            </a:rPr>
            <a:t>Social</a:t>
          </a:r>
          <a:endParaRPr lang="es-VE" b="1" dirty="0">
            <a:effectLst>
              <a:outerShdw blurRad="38100" dist="38100" dir="2700000" algn="tl">
                <a:srgbClr val="000000">
                  <a:alpha val="43137"/>
                </a:srgbClr>
              </a:outerShdw>
            </a:effectLst>
          </a:endParaRPr>
        </a:p>
      </dgm:t>
    </dgm:pt>
    <dgm:pt modelId="{05B8F151-A939-47DE-97E9-42BCEEFEB7F5}" type="parTrans" cxnId="{4E52A3B4-C943-47B1-8343-A31CC0DDA028}">
      <dgm:prSet/>
      <dgm:spPr/>
      <dgm:t>
        <a:bodyPr/>
        <a:lstStyle/>
        <a:p>
          <a:endParaRPr lang="es-VE"/>
        </a:p>
      </dgm:t>
    </dgm:pt>
    <dgm:pt modelId="{7751DCAC-DA0E-42E9-9300-DE30C26A9604}" type="sibTrans" cxnId="{4E52A3B4-C943-47B1-8343-A31CC0DDA028}">
      <dgm:prSet/>
      <dgm:spPr/>
      <dgm:t>
        <a:bodyPr/>
        <a:lstStyle/>
        <a:p>
          <a:endParaRPr lang="es-VE"/>
        </a:p>
      </dgm:t>
    </dgm:pt>
    <dgm:pt modelId="{02B53C4C-B6C4-4149-BCFE-FFD5624EA0F9}">
      <dgm:prSet phldrT="[Texto]"/>
      <dgm:spPr>
        <a:solidFill>
          <a:srgbClr val="92D050"/>
        </a:solidFill>
        <a:ln>
          <a:solidFill>
            <a:srgbClr val="92D050"/>
          </a:solidFill>
        </a:ln>
      </dgm:spPr>
      <dgm:t>
        <a:bodyPr/>
        <a:lstStyle/>
        <a:p>
          <a:r>
            <a:rPr lang="es-VE" b="1" dirty="0" smtClean="0">
              <a:effectLst>
                <a:outerShdw blurRad="38100" dist="38100" dir="2700000" algn="tl">
                  <a:srgbClr val="000000">
                    <a:alpha val="43137"/>
                  </a:srgbClr>
                </a:outerShdw>
              </a:effectLst>
            </a:rPr>
            <a:t>Ambiental</a:t>
          </a:r>
          <a:endParaRPr lang="es-VE" b="1" dirty="0">
            <a:effectLst>
              <a:outerShdw blurRad="38100" dist="38100" dir="2700000" algn="tl">
                <a:srgbClr val="000000">
                  <a:alpha val="43137"/>
                </a:srgbClr>
              </a:outerShdw>
            </a:effectLst>
          </a:endParaRPr>
        </a:p>
      </dgm:t>
    </dgm:pt>
    <dgm:pt modelId="{4422D10F-E2AE-4697-8657-647551CD6568}" type="parTrans" cxnId="{736FA901-CA31-4E62-B86B-55B5883597D0}">
      <dgm:prSet/>
      <dgm:spPr/>
      <dgm:t>
        <a:bodyPr/>
        <a:lstStyle/>
        <a:p>
          <a:endParaRPr lang="es-VE"/>
        </a:p>
      </dgm:t>
    </dgm:pt>
    <dgm:pt modelId="{F2FAC31D-94D8-496C-BF5F-8F362799A587}" type="sibTrans" cxnId="{736FA901-CA31-4E62-B86B-55B5883597D0}">
      <dgm:prSet/>
      <dgm:spPr/>
      <dgm:t>
        <a:bodyPr/>
        <a:lstStyle/>
        <a:p>
          <a:endParaRPr lang="es-VE"/>
        </a:p>
      </dgm:t>
    </dgm:pt>
    <dgm:pt modelId="{DD3BDB63-071B-4ABF-AFF3-B4DC07F649F5}">
      <dgm:prSet phldrT="[Texto]"/>
      <dgm:spPr>
        <a:solidFill>
          <a:schemeClr val="accent4">
            <a:lumMod val="40000"/>
            <a:lumOff val="60000"/>
          </a:schemeClr>
        </a:solidFill>
      </dgm:spPr>
      <dgm:t>
        <a:bodyPr/>
        <a:lstStyle/>
        <a:p>
          <a:r>
            <a:rPr lang="es-VE" b="1" dirty="0" smtClean="0">
              <a:effectLst>
                <a:outerShdw blurRad="38100" dist="38100" dir="2700000" algn="tl">
                  <a:srgbClr val="000000">
                    <a:alpha val="43137"/>
                  </a:srgbClr>
                </a:outerShdw>
              </a:effectLst>
            </a:rPr>
            <a:t>Político-Institucional</a:t>
          </a:r>
          <a:endParaRPr lang="es-VE" b="1" dirty="0">
            <a:effectLst>
              <a:outerShdw blurRad="38100" dist="38100" dir="2700000" algn="tl">
                <a:srgbClr val="000000">
                  <a:alpha val="43137"/>
                </a:srgbClr>
              </a:outerShdw>
            </a:effectLst>
          </a:endParaRPr>
        </a:p>
      </dgm:t>
    </dgm:pt>
    <dgm:pt modelId="{1204E7A3-6AF4-4643-A030-9F324AD43ED8}" type="parTrans" cxnId="{343E1651-8D36-45F8-B92C-50B04A52F02F}">
      <dgm:prSet/>
      <dgm:spPr/>
      <dgm:t>
        <a:bodyPr/>
        <a:lstStyle/>
        <a:p>
          <a:endParaRPr lang="es-VE"/>
        </a:p>
      </dgm:t>
    </dgm:pt>
    <dgm:pt modelId="{6E0DD574-A992-4ED5-A1DF-E8490B7EF3D2}" type="sibTrans" cxnId="{343E1651-8D36-45F8-B92C-50B04A52F02F}">
      <dgm:prSet/>
      <dgm:spPr/>
      <dgm:t>
        <a:bodyPr/>
        <a:lstStyle/>
        <a:p>
          <a:endParaRPr lang="es-VE"/>
        </a:p>
      </dgm:t>
    </dgm:pt>
    <dgm:pt modelId="{7C871101-0536-4AD5-A3A3-E8A31A672138}" type="pres">
      <dgm:prSet presAssocID="{7DEFE6D2-F4FB-43B2-B77A-465B69BF8E9E}" presName="cycle" presStyleCnt="0">
        <dgm:presLayoutVars>
          <dgm:dir/>
          <dgm:resizeHandles val="exact"/>
        </dgm:presLayoutVars>
      </dgm:prSet>
      <dgm:spPr/>
      <dgm:t>
        <a:bodyPr/>
        <a:lstStyle/>
        <a:p>
          <a:endParaRPr lang="es-VE"/>
        </a:p>
      </dgm:t>
    </dgm:pt>
    <dgm:pt modelId="{5A461094-A4F5-4D45-ADA0-0FBEB5776175}" type="pres">
      <dgm:prSet presAssocID="{E239394C-D81E-4052-874E-7B04CA15E135}" presName="node" presStyleLbl="node1" presStyleIdx="0" presStyleCnt="5">
        <dgm:presLayoutVars>
          <dgm:bulletEnabled val="1"/>
        </dgm:presLayoutVars>
      </dgm:prSet>
      <dgm:spPr/>
      <dgm:t>
        <a:bodyPr/>
        <a:lstStyle/>
        <a:p>
          <a:endParaRPr lang="es-VE"/>
        </a:p>
      </dgm:t>
    </dgm:pt>
    <dgm:pt modelId="{82223BE6-111A-487D-A545-584A8633F873}" type="pres">
      <dgm:prSet presAssocID="{E239394C-D81E-4052-874E-7B04CA15E135}" presName="spNode" presStyleCnt="0"/>
      <dgm:spPr/>
    </dgm:pt>
    <dgm:pt modelId="{D3AF865F-3F6C-4A12-942C-95464E236C8B}" type="pres">
      <dgm:prSet presAssocID="{577467E1-AA6E-4151-A647-BDFEE1C85C5C}" presName="sibTrans" presStyleLbl="sibTrans1D1" presStyleIdx="0" presStyleCnt="5"/>
      <dgm:spPr/>
      <dgm:t>
        <a:bodyPr/>
        <a:lstStyle/>
        <a:p>
          <a:endParaRPr lang="es-VE"/>
        </a:p>
      </dgm:t>
    </dgm:pt>
    <dgm:pt modelId="{25F2AAEA-836E-4C13-9D4D-EBE03BFF43F6}" type="pres">
      <dgm:prSet presAssocID="{250E6F66-46B5-42DE-8F09-9EC1CAC7FE84}" presName="node" presStyleLbl="node1" presStyleIdx="1" presStyleCnt="5">
        <dgm:presLayoutVars>
          <dgm:bulletEnabled val="1"/>
        </dgm:presLayoutVars>
      </dgm:prSet>
      <dgm:spPr/>
      <dgm:t>
        <a:bodyPr/>
        <a:lstStyle/>
        <a:p>
          <a:endParaRPr lang="es-VE"/>
        </a:p>
      </dgm:t>
    </dgm:pt>
    <dgm:pt modelId="{7BB62329-E999-4473-8E6D-1887A7A0F7BC}" type="pres">
      <dgm:prSet presAssocID="{250E6F66-46B5-42DE-8F09-9EC1CAC7FE84}" presName="spNode" presStyleCnt="0"/>
      <dgm:spPr/>
    </dgm:pt>
    <dgm:pt modelId="{19B93D63-B9BE-4D2B-9E9B-6E4F8505E1F9}" type="pres">
      <dgm:prSet presAssocID="{8DA8CA22-2D66-4737-9104-632EEDF292FA}" presName="sibTrans" presStyleLbl="sibTrans1D1" presStyleIdx="1" presStyleCnt="5"/>
      <dgm:spPr/>
      <dgm:t>
        <a:bodyPr/>
        <a:lstStyle/>
        <a:p>
          <a:endParaRPr lang="es-VE"/>
        </a:p>
      </dgm:t>
    </dgm:pt>
    <dgm:pt modelId="{02F735D5-05AF-4834-A0D4-4B7F8F710182}" type="pres">
      <dgm:prSet presAssocID="{FB41DEB9-949C-4B49-B21A-91FD41EC94FA}" presName="node" presStyleLbl="node1" presStyleIdx="2" presStyleCnt="5">
        <dgm:presLayoutVars>
          <dgm:bulletEnabled val="1"/>
        </dgm:presLayoutVars>
      </dgm:prSet>
      <dgm:spPr/>
      <dgm:t>
        <a:bodyPr/>
        <a:lstStyle/>
        <a:p>
          <a:endParaRPr lang="es-VE"/>
        </a:p>
      </dgm:t>
    </dgm:pt>
    <dgm:pt modelId="{D05BC5F8-2999-48AF-A850-372978DDAC7D}" type="pres">
      <dgm:prSet presAssocID="{FB41DEB9-949C-4B49-B21A-91FD41EC94FA}" presName="spNode" presStyleCnt="0"/>
      <dgm:spPr/>
    </dgm:pt>
    <dgm:pt modelId="{4495C988-B0F5-447C-A833-4B1CA91487C6}" type="pres">
      <dgm:prSet presAssocID="{7751DCAC-DA0E-42E9-9300-DE30C26A9604}" presName="sibTrans" presStyleLbl="sibTrans1D1" presStyleIdx="2" presStyleCnt="5"/>
      <dgm:spPr/>
      <dgm:t>
        <a:bodyPr/>
        <a:lstStyle/>
        <a:p>
          <a:endParaRPr lang="es-VE"/>
        </a:p>
      </dgm:t>
    </dgm:pt>
    <dgm:pt modelId="{1E7FFD0E-60CE-43CE-9D2C-6009F9A99BBB}" type="pres">
      <dgm:prSet presAssocID="{02B53C4C-B6C4-4149-BCFE-FFD5624EA0F9}" presName="node" presStyleLbl="node1" presStyleIdx="3" presStyleCnt="5">
        <dgm:presLayoutVars>
          <dgm:bulletEnabled val="1"/>
        </dgm:presLayoutVars>
      </dgm:prSet>
      <dgm:spPr/>
      <dgm:t>
        <a:bodyPr/>
        <a:lstStyle/>
        <a:p>
          <a:endParaRPr lang="es-VE"/>
        </a:p>
      </dgm:t>
    </dgm:pt>
    <dgm:pt modelId="{019458E5-19DE-46FB-9989-2B4338A8C4B9}" type="pres">
      <dgm:prSet presAssocID="{02B53C4C-B6C4-4149-BCFE-FFD5624EA0F9}" presName="spNode" presStyleCnt="0"/>
      <dgm:spPr/>
    </dgm:pt>
    <dgm:pt modelId="{6598AC0D-420A-4CC7-BC5C-20665C844CFA}" type="pres">
      <dgm:prSet presAssocID="{F2FAC31D-94D8-496C-BF5F-8F362799A587}" presName="sibTrans" presStyleLbl="sibTrans1D1" presStyleIdx="3" presStyleCnt="5"/>
      <dgm:spPr/>
      <dgm:t>
        <a:bodyPr/>
        <a:lstStyle/>
        <a:p>
          <a:endParaRPr lang="es-VE"/>
        </a:p>
      </dgm:t>
    </dgm:pt>
    <dgm:pt modelId="{13140E40-8724-4C70-9DAA-F0A477B85039}" type="pres">
      <dgm:prSet presAssocID="{DD3BDB63-071B-4ABF-AFF3-B4DC07F649F5}" presName="node" presStyleLbl="node1" presStyleIdx="4" presStyleCnt="5">
        <dgm:presLayoutVars>
          <dgm:bulletEnabled val="1"/>
        </dgm:presLayoutVars>
      </dgm:prSet>
      <dgm:spPr/>
      <dgm:t>
        <a:bodyPr/>
        <a:lstStyle/>
        <a:p>
          <a:endParaRPr lang="es-VE"/>
        </a:p>
      </dgm:t>
    </dgm:pt>
    <dgm:pt modelId="{962CA8EF-B32D-4C93-816F-AC7592DBD1B4}" type="pres">
      <dgm:prSet presAssocID="{DD3BDB63-071B-4ABF-AFF3-B4DC07F649F5}" presName="spNode" presStyleCnt="0"/>
      <dgm:spPr/>
    </dgm:pt>
    <dgm:pt modelId="{272FF209-DC50-474B-B947-570D2F817CDA}" type="pres">
      <dgm:prSet presAssocID="{6E0DD574-A992-4ED5-A1DF-E8490B7EF3D2}" presName="sibTrans" presStyleLbl="sibTrans1D1" presStyleIdx="4" presStyleCnt="5"/>
      <dgm:spPr/>
      <dgm:t>
        <a:bodyPr/>
        <a:lstStyle/>
        <a:p>
          <a:endParaRPr lang="es-VE"/>
        </a:p>
      </dgm:t>
    </dgm:pt>
  </dgm:ptLst>
  <dgm:cxnLst>
    <dgm:cxn modelId="{AA67274F-A479-4D1B-964C-7462F7BABC85}" type="presOf" srcId="{8DA8CA22-2D66-4737-9104-632EEDF292FA}" destId="{19B93D63-B9BE-4D2B-9E9B-6E4F8505E1F9}" srcOrd="0" destOrd="0" presId="urn:microsoft.com/office/officeart/2005/8/layout/cycle6"/>
    <dgm:cxn modelId="{C20E0009-ED90-4748-A31E-2ED76D68A982}" type="presOf" srcId="{FB41DEB9-949C-4B49-B21A-91FD41EC94FA}" destId="{02F735D5-05AF-4834-A0D4-4B7F8F710182}" srcOrd="0" destOrd="0" presId="urn:microsoft.com/office/officeart/2005/8/layout/cycle6"/>
    <dgm:cxn modelId="{DF5E29C5-F5AA-4726-9AC1-AC62305A63DF}" type="presOf" srcId="{7751DCAC-DA0E-42E9-9300-DE30C26A9604}" destId="{4495C988-B0F5-447C-A833-4B1CA91487C6}" srcOrd="0" destOrd="0" presId="urn:microsoft.com/office/officeart/2005/8/layout/cycle6"/>
    <dgm:cxn modelId="{81A6ED80-D6C4-4ED3-97F1-2754EC4D2A8B}" type="presOf" srcId="{02B53C4C-B6C4-4149-BCFE-FFD5624EA0F9}" destId="{1E7FFD0E-60CE-43CE-9D2C-6009F9A99BBB}" srcOrd="0" destOrd="0" presId="urn:microsoft.com/office/officeart/2005/8/layout/cycle6"/>
    <dgm:cxn modelId="{0A625BD0-0732-4A34-A9DC-6FBB22B3B33B}" srcId="{7DEFE6D2-F4FB-43B2-B77A-465B69BF8E9E}" destId="{E239394C-D81E-4052-874E-7B04CA15E135}" srcOrd="0" destOrd="0" parTransId="{08CC0E2D-4474-45E1-A1A9-C6A88780AF61}" sibTransId="{577467E1-AA6E-4151-A647-BDFEE1C85C5C}"/>
    <dgm:cxn modelId="{441429F1-6E4F-45A3-A042-BD8898E0244B}" type="presOf" srcId="{E239394C-D81E-4052-874E-7B04CA15E135}" destId="{5A461094-A4F5-4D45-ADA0-0FBEB5776175}" srcOrd="0" destOrd="0" presId="urn:microsoft.com/office/officeart/2005/8/layout/cycle6"/>
    <dgm:cxn modelId="{ACE56698-5BD7-48C9-B3E3-F8F88DB090A9}" type="presOf" srcId="{DD3BDB63-071B-4ABF-AFF3-B4DC07F649F5}" destId="{13140E40-8724-4C70-9DAA-F0A477B85039}" srcOrd="0" destOrd="0" presId="urn:microsoft.com/office/officeart/2005/8/layout/cycle6"/>
    <dgm:cxn modelId="{DA75529F-CD74-4887-9FDC-3C8261647EF5}" type="presOf" srcId="{250E6F66-46B5-42DE-8F09-9EC1CAC7FE84}" destId="{25F2AAEA-836E-4C13-9D4D-EBE03BFF43F6}" srcOrd="0" destOrd="0" presId="urn:microsoft.com/office/officeart/2005/8/layout/cycle6"/>
    <dgm:cxn modelId="{C73FEACB-C181-4AB3-99B5-B0C9BE1090C6}" type="presOf" srcId="{577467E1-AA6E-4151-A647-BDFEE1C85C5C}" destId="{D3AF865F-3F6C-4A12-942C-95464E236C8B}" srcOrd="0" destOrd="0" presId="urn:microsoft.com/office/officeart/2005/8/layout/cycle6"/>
    <dgm:cxn modelId="{A0E049F2-CF1E-4049-AC86-5A8A506840B9}" type="presOf" srcId="{6E0DD574-A992-4ED5-A1DF-E8490B7EF3D2}" destId="{272FF209-DC50-474B-B947-570D2F817CDA}" srcOrd="0" destOrd="0" presId="urn:microsoft.com/office/officeart/2005/8/layout/cycle6"/>
    <dgm:cxn modelId="{4E52A3B4-C943-47B1-8343-A31CC0DDA028}" srcId="{7DEFE6D2-F4FB-43B2-B77A-465B69BF8E9E}" destId="{FB41DEB9-949C-4B49-B21A-91FD41EC94FA}" srcOrd="2" destOrd="0" parTransId="{05B8F151-A939-47DE-97E9-42BCEEFEB7F5}" sibTransId="{7751DCAC-DA0E-42E9-9300-DE30C26A9604}"/>
    <dgm:cxn modelId="{D8D54FC0-AA00-4955-9D06-86DFA941A6B2}" srcId="{7DEFE6D2-F4FB-43B2-B77A-465B69BF8E9E}" destId="{250E6F66-46B5-42DE-8F09-9EC1CAC7FE84}" srcOrd="1" destOrd="0" parTransId="{45D51AD1-800A-44EF-82C4-5646648523DB}" sibTransId="{8DA8CA22-2D66-4737-9104-632EEDF292FA}"/>
    <dgm:cxn modelId="{736FA901-CA31-4E62-B86B-55B5883597D0}" srcId="{7DEFE6D2-F4FB-43B2-B77A-465B69BF8E9E}" destId="{02B53C4C-B6C4-4149-BCFE-FFD5624EA0F9}" srcOrd="3" destOrd="0" parTransId="{4422D10F-E2AE-4697-8657-647551CD6568}" sibTransId="{F2FAC31D-94D8-496C-BF5F-8F362799A587}"/>
    <dgm:cxn modelId="{343E1651-8D36-45F8-B92C-50B04A52F02F}" srcId="{7DEFE6D2-F4FB-43B2-B77A-465B69BF8E9E}" destId="{DD3BDB63-071B-4ABF-AFF3-B4DC07F649F5}" srcOrd="4" destOrd="0" parTransId="{1204E7A3-6AF4-4643-A030-9F324AD43ED8}" sibTransId="{6E0DD574-A992-4ED5-A1DF-E8490B7EF3D2}"/>
    <dgm:cxn modelId="{B20D79AD-3708-4ACF-8C7A-0AFAEDDC58C9}" type="presOf" srcId="{F2FAC31D-94D8-496C-BF5F-8F362799A587}" destId="{6598AC0D-420A-4CC7-BC5C-20665C844CFA}" srcOrd="0" destOrd="0" presId="urn:microsoft.com/office/officeart/2005/8/layout/cycle6"/>
    <dgm:cxn modelId="{C2FB8075-12AF-4220-84C0-D5D8E6A6C27D}" type="presOf" srcId="{7DEFE6D2-F4FB-43B2-B77A-465B69BF8E9E}" destId="{7C871101-0536-4AD5-A3A3-E8A31A672138}" srcOrd="0" destOrd="0" presId="urn:microsoft.com/office/officeart/2005/8/layout/cycle6"/>
    <dgm:cxn modelId="{32D84BF3-4A9C-4CBA-8EE2-6632D81EF5C7}" type="presParOf" srcId="{7C871101-0536-4AD5-A3A3-E8A31A672138}" destId="{5A461094-A4F5-4D45-ADA0-0FBEB5776175}" srcOrd="0" destOrd="0" presId="urn:microsoft.com/office/officeart/2005/8/layout/cycle6"/>
    <dgm:cxn modelId="{A2B62BEF-21A1-421C-A3A1-E3B9A8902119}" type="presParOf" srcId="{7C871101-0536-4AD5-A3A3-E8A31A672138}" destId="{82223BE6-111A-487D-A545-584A8633F873}" srcOrd="1" destOrd="0" presId="urn:microsoft.com/office/officeart/2005/8/layout/cycle6"/>
    <dgm:cxn modelId="{3CEED02A-D2A9-446D-BC1C-B1E17374E055}" type="presParOf" srcId="{7C871101-0536-4AD5-A3A3-E8A31A672138}" destId="{D3AF865F-3F6C-4A12-942C-95464E236C8B}" srcOrd="2" destOrd="0" presId="urn:microsoft.com/office/officeart/2005/8/layout/cycle6"/>
    <dgm:cxn modelId="{1EBE9813-0712-440C-B502-4CCFFEC8C6B8}" type="presParOf" srcId="{7C871101-0536-4AD5-A3A3-E8A31A672138}" destId="{25F2AAEA-836E-4C13-9D4D-EBE03BFF43F6}" srcOrd="3" destOrd="0" presId="urn:microsoft.com/office/officeart/2005/8/layout/cycle6"/>
    <dgm:cxn modelId="{FE78EE76-CBE1-409F-A48E-A6A68A59892A}" type="presParOf" srcId="{7C871101-0536-4AD5-A3A3-E8A31A672138}" destId="{7BB62329-E999-4473-8E6D-1887A7A0F7BC}" srcOrd="4" destOrd="0" presId="urn:microsoft.com/office/officeart/2005/8/layout/cycle6"/>
    <dgm:cxn modelId="{6DDF402D-8F04-4091-B1AE-B97813B81AD2}" type="presParOf" srcId="{7C871101-0536-4AD5-A3A3-E8A31A672138}" destId="{19B93D63-B9BE-4D2B-9E9B-6E4F8505E1F9}" srcOrd="5" destOrd="0" presId="urn:microsoft.com/office/officeart/2005/8/layout/cycle6"/>
    <dgm:cxn modelId="{C0ED16E5-1F29-45AD-8E08-4104D4956EA8}" type="presParOf" srcId="{7C871101-0536-4AD5-A3A3-E8A31A672138}" destId="{02F735D5-05AF-4834-A0D4-4B7F8F710182}" srcOrd="6" destOrd="0" presId="urn:microsoft.com/office/officeart/2005/8/layout/cycle6"/>
    <dgm:cxn modelId="{63948C8A-089D-4520-BF3B-617D3910CC4F}" type="presParOf" srcId="{7C871101-0536-4AD5-A3A3-E8A31A672138}" destId="{D05BC5F8-2999-48AF-A850-372978DDAC7D}" srcOrd="7" destOrd="0" presId="urn:microsoft.com/office/officeart/2005/8/layout/cycle6"/>
    <dgm:cxn modelId="{B311B6E3-3E7B-49EE-A46F-7B8BC426A943}" type="presParOf" srcId="{7C871101-0536-4AD5-A3A3-E8A31A672138}" destId="{4495C988-B0F5-447C-A833-4B1CA91487C6}" srcOrd="8" destOrd="0" presId="urn:microsoft.com/office/officeart/2005/8/layout/cycle6"/>
    <dgm:cxn modelId="{B16173CE-69C4-4889-9960-4EE2EB5BED09}" type="presParOf" srcId="{7C871101-0536-4AD5-A3A3-E8A31A672138}" destId="{1E7FFD0E-60CE-43CE-9D2C-6009F9A99BBB}" srcOrd="9" destOrd="0" presId="urn:microsoft.com/office/officeart/2005/8/layout/cycle6"/>
    <dgm:cxn modelId="{BD3FFCC8-8265-4DAF-BCA2-C32C8B11D1D9}" type="presParOf" srcId="{7C871101-0536-4AD5-A3A3-E8A31A672138}" destId="{019458E5-19DE-46FB-9989-2B4338A8C4B9}" srcOrd="10" destOrd="0" presId="urn:microsoft.com/office/officeart/2005/8/layout/cycle6"/>
    <dgm:cxn modelId="{66BB3FF3-BC61-40C4-AC9B-E97F6B78BA6A}" type="presParOf" srcId="{7C871101-0536-4AD5-A3A3-E8A31A672138}" destId="{6598AC0D-420A-4CC7-BC5C-20665C844CFA}" srcOrd="11" destOrd="0" presId="urn:microsoft.com/office/officeart/2005/8/layout/cycle6"/>
    <dgm:cxn modelId="{E4B0CD61-2910-4587-BDAE-879BC2DEEDC9}" type="presParOf" srcId="{7C871101-0536-4AD5-A3A3-E8A31A672138}" destId="{13140E40-8724-4C70-9DAA-F0A477B85039}" srcOrd="12" destOrd="0" presId="urn:microsoft.com/office/officeart/2005/8/layout/cycle6"/>
    <dgm:cxn modelId="{BD82A9B5-3CCB-49D9-8A45-3BC8F80954E5}" type="presParOf" srcId="{7C871101-0536-4AD5-A3A3-E8A31A672138}" destId="{962CA8EF-B32D-4C93-816F-AC7592DBD1B4}" srcOrd="13" destOrd="0" presId="urn:microsoft.com/office/officeart/2005/8/layout/cycle6"/>
    <dgm:cxn modelId="{479B5E6B-03D4-4C94-AA09-46AA07B05F28}" type="presParOf" srcId="{7C871101-0536-4AD5-A3A3-E8A31A672138}" destId="{272FF209-DC50-474B-B947-570D2F817CDA}" srcOrd="14" destOrd="0" presId="urn:microsoft.com/office/officeart/2005/8/layout/cycle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54ACBE-35CC-4F69-A73A-D0189859C5B8}" type="doc">
      <dgm:prSet loTypeId="urn:microsoft.com/office/officeart/2005/8/layout/arrow2" loCatId="process" qsTypeId="urn:microsoft.com/office/officeart/2005/8/quickstyle/simple1" qsCatId="simple" csTypeId="urn:microsoft.com/office/officeart/2005/8/colors/accent3_2" csCatId="accent3" phldr="1"/>
      <dgm:spPr/>
      <dgm:t>
        <a:bodyPr/>
        <a:lstStyle/>
        <a:p>
          <a:endParaRPr lang="es-VE"/>
        </a:p>
      </dgm:t>
    </dgm:pt>
    <dgm:pt modelId="{26F45665-BC9B-4C7E-B6CD-A8B5E3B329C7}">
      <dgm:prSet phldrT="[Texto]" custT="1"/>
      <dgm:spPr/>
      <dgm:t>
        <a:bodyPr/>
        <a:lstStyle/>
        <a:p>
          <a:r>
            <a:rPr lang="es-VE" sz="1600" b="1" dirty="0" smtClean="0">
              <a:latin typeface="+mj-lt"/>
            </a:rPr>
            <a:t>“En nuestro patio trasero” (1989)</a:t>
          </a:r>
          <a:endParaRPr lang="es-VE" sz="1600" b="1" dirty="0">
            <a:latin typeface="+mj-lt"/>
          </a:endParaRPr>
        </a:p>
      </dgm:t>
    </dgm:pt>
    <dgm:pt modelId="{02BFB4D9-90DE-4DED-8DC5-7C24AE15DF4E}" type="parTrans" cxnId="{307F74F0-43C9-46CB-837D-BABF477309DF}">
      <dgm:prSet/>
      <dgm:spPr/>
      <dgm:t>
        <a:bodyPr/>
        <a:lstStyle/>
        <a:p>
          <a:endParaRPr lang="es-VE" sz="1600">
            <a:solidFill>
              <a:schemeClr val="accent1">
                <a:lumMod val="10000"/>
              </a:schemeClr>
            </a:solidFill>
            <a:latin typeface="+mj-lt"/>
          </a:endParaRPr>
        </a:p>
      </dgm:t>
    </dgm:pt>
    <dgm:pt modelId="{74FC97AD-B5D9-4908-A54F-2D2CA2682198}" type="sibTrans" cxnId="{307F74F0-43C9-46CB-837D-BABF477309DF}">
      <dgm:prSet/>
      <dgm:spPr/>
      <dgm:t>
        <a:bodyPr/>
        <a:lstStyle/>
        <a:p>
          <a:endParaRPr lang="es-VE" sz="1600">
            <a:solidFill>
              <a:schemeClr val="accent1">
                <a:lumMod val="10000"/>
              </a:schemeClr>
            </a:solidFill>
            <a:latin typeface="+mj-lt"/>
          </a:endParaRPr>
        </a:p>
      </dgm:t>
    </dgm:pt>
    <dgm:pt modelId="{E698C952-7B24-4663-B260-D2010F31B0FD}">
      <dgm:prSet phldrT="[Texto]" custT="1"/>
      <dgm:spPr/>
      <dgm:t>
        <a:bodyPr/>
        <a:lstStyle/>
        <a:p>
          <a:r>
            <a:rPr lang="es-VE" sz="1600" b="1" dirty="0" smtClean="0">
              <a:latin typeface="+mj-lt"/>
            </a:rPr>
            <a:t>Declaración de </a:t>
          </a:r>
          <a:r>
            <a:rPr lang="es-VE" sz="1600" b="1" dirty="0" err="1" smtClean="0">
              <a:latin typeface="+mj-lt"/>
            </a:rPr>
            <a:t>Talloires</a:t>
          </a:r>
          <a:r>
            <a:rPr lang="es-VE" sz="1600" b="1" dirty="0" smtClean="0">
              <a:latin typeface="+mj-lt"/>
            </a:rPr>
            <a:t> (1990)</a:t>
          </a:r>
          <a:endParaRPr lang="es-VE" sz="1600" b="1" dirty="0">
            <a:latin typeface="+mj-lt"/>
          </a:endParaRPr>
        </a:p>
      </dgm:t>
    </dgm:pt>
    <dgm:pt modelId="{BFF231B1-7857-4E65-BC8B-6BD4407A228F}" type="parTrans" cxnId="{0793DC3D-70B8-4080-9CCB-3EC88B8EF907}">
      <dgm:prSet custT="1"/>
      <dgm:spPr/>
      <dgm:t>
        <a:bodyPr/>
        <a:lstStyle/>
        <a:p>
          <a:endParaRPr lang="es-VE" sz="1600">
            <a:solidFill>
              <a:schemeClr val="accent1">
                <a:lumMod val="10000"/>
              </a:schemeClr>
            </a:solidFill>
            <a:latin typeface="+mj-lt"/>
          </a:endParaRPr>
        </a:p>
      </dgm:t>
    </dgm:pt>
    <dgm:pt modelId="{AEECBD9F-2920-4184-9114-ACF4B87D1499}" type="sibTrans" cxnId="{0793DC3D-70B8-4080-9CCB-3EC88B8EF907}">
      <dgm:prSet/>
      <dgm:spPr/>
      <dgm:t>
        <a:bodyPr/>
        <a:lstStyle/>
        <a:p>
          <a:endParaRPr lang="es-VE" sz="1600">
            <a:solidFill>
              <a:schemeClr val="accent1">
                <a:lumMod val="10000"/>
              </a:schemeClr>
            </a:solidFill>
            <a:latin typeface="+mj-lt"/>
          </a:endParaRPr>
        </a:p>
      </dgm:t>
    </dgm:pt>
    <dgm:pt modelId="{881944F0-3DE5-43B3-962B-01DBFE76252D}">
      <dgm:prSet phldrT="[Texto]" custT="1"/>
      <dgm:spPr/>
      <dgm:t>
        <a:bodyPr/>
        <a:lstStyle/>
        <a:p>
          <a:r>
            <a:rPr lang="es-VE" sz="1600" b="1" dirty="0" smtClean="0">
              <a:latin typeface="+mj-lt"/>
            </a:rPr>
            <a:t>Cumbre de la tierra (1992)</a:t>
          </a:r>
          <a:endParaRPr lang="es-VE" sz="1600" b="1" dirty="0">
            <a:latin typeface="+mj-lt"/>
          </a:endParaRPr>
        </a:p>
      </dgm:t>
    </dgm:pt>
    <dgm:pt modelId="{974BB1F3-490D-44CD-B0F1-5970A6B7E4EF}" type="parTrans" cxnId="{7A43683D-9620-43D7-9F16-CB2CBB8D8590}">
      <dgm:prSet custT="1"/>
      <dgm:spPr/>
      <dgm:t>
        <a:bodyPr/>
        <a:lstStyle/>
        <a:p>
          <a:endParaRPr lang="es-VE" sz="1600">
            <a:solidFill>
              <a:schemeClr val="accent1">
                <a:lumMod val="10000"/>
              </a:schemeClr>
            </a:solidFill>
            <a:latin typeface="+mj-lt"/>
          </a:endParaRPr>
        </a:p>
      </dgm:t>
    </dgm:pt>
    <dgm:pt modelId="{C586BC9C-BD72-4CD3-BFB5-D5D0C110570D}" type="sibTrans" cxnId="{7A43683D-9620-43D7-9F16-CB2CBB8D8590}">
      <dgm:prSet/>
      <dgm:spPr/>
      <dgm:t>
        <a:bodyPr/>
        <a:lstStyle/>
        <a:p>
          <a:endParaRPr lang="es-VE" sz="1600">
            <a:solidFill>
              <a:schemeClr val="accent1">
                <a:lumMod val="10000"/>
              </a:schemeClr>
            </a:solidFill>
            <a:latin typeface="+mj-lt"/>
          </a:endParaRPr>
        </a:p>
      </dgm:t>
    </dgm:pt>
    <dgm:pt modelId="{E1CB098F-2C41-4D2B-8CA1-1394AA869F3F}">
      <dgm:prSet phldrT="[Texto]" custT="1"/>
      <dgm:spPr/>
      <dgm:t>
        <a:bodyPr/>
        <a:lstStyle/>
        <a:p>
          <a:r>
            <a:rPr lang="es-VE" sz="1600" b="1" dirty="0" smtClean="0">
              <a:latin typeface="+mj-lt"/>
            </a:rPr>
            <a:t>Declaración de </a:t>
          </a:r>
          <a:r>
            <a:rPr lang="es-VE" sz="1600" b="1" dirty="0" err="1" smtClean="0">
              <a:latin typeface="+mj-lt"/>
            </a:rPr>
            <a:t>Kyoto</a:t>
          </a:r>
          <a:r>
            <a:rPr lang="es-VE" sz="1600" b="1" dirty="0" smtClean="0">
              <a:latin typeface="+mj-lt"/>
            </a:rPr>
            <a:t> (1993)</a:t>
          </a:r>
          <a:endParaRPr lang="es-VE" sz="1600" b="1" dirty="0">
            <a:latin typeface="+mj-lt"/>
          </a:endParaRPr>
        </a:p>
      </dgm:t>
    </dgm:pt>
    <dgm:pt modelId="{89945437-0F8B-4E9E-91B2-90B4DFF3F1BB}" type="parTrans" cxnId="{0D07C0BB-5AF2-48AC-B98D-698B99F3F38E}">
      <dgm:prSet custT="1"/>
      <dgm:spPr/>
      <dgm:t>
        <a:bodyPr/>
        <a:lstStyle/>
        <a:p>
          <a:endParaRPr lang="es-VE" sz="1600">
            <a:solidFill>
              <a:schemeClr val="accent1">
                <a:lumMod val="10000"/>
              </a:schemeClr>
            </a:solidFill>
            <a:latin typeface="+mj-lt"/>
          </a:endParaRPr>
        </a:p>
      </dgm:t>
    </dgm:pt>
    <dgm:pt modelId="{7E202DA4-203E-4EEB-A861-5B14E0DAB840}" type="sibTrans" cxnId="{0D07C0BB-5AF2-48AC-B98D-698B99F3F38E}">
      <dgm:prSet/>
      <dgm:spPr/>
      <dgm:t>
        <a:bodyPr/>
        <a:lstStyle/>
        <a:p>
          <a:endParaRPr lang="es-VE" sz="1600">
            <a:solidFill>
              <a:schemeClr val="accent1">
                <a:lumMod val="10000"/>
              </a:schemeClr>
            </a:solidFill>
            <a:latin typeface="+mj-lt"/>
          </a:endParaRPr>
        </a:p>
      </dgm:t>
    </dgm:pt>
    <dgm:pt modelId="{66BE27DB-3E5C-474A-963B-48109F343D96}">
      <dgm:prSet phldrT="[Texto]" custT="1"/>
      <dgm:spPr/>
      <dgm:t>
        <a:bodyPr/>
        <a:lstStyle/>
        <a:p>
          <a:r>
            <a:rPr lang="es-VE" sz="1600" dirty="0" smtClean="0">
              <a:latin typeface="+mj-lt"/>
            </a:rPr>
            <a:t>Universidad de California. Primera oportunidad desde una perspectiva académica para analizar el impacto ambiental de la actividad universitaria.</a:t>
          </a:r>
          <a:endParaRPr lang="es-VE" sz="1600" dirty="0">
            <a:latin typeface="+mj-lt"/>
          </a:endParaRPr>
        </a:p>
      </dgm:t>
    </dgm:pt>
    <dgm:pt modelId="{589D0F2B-E854-4173-A3D6-6D191433C359}" type="parTrans" cxnId="{2729D30B-7700-469B-A82F-24268736252F}">
      <dgm:prSet/>
      <dgm:spPr/>
      <dgm:t>
        <a:bodyPr/>
        <a:lstStyle/>
        <a:p>
          <a:endParaRPr lang="es-VE" sz="1600">
            <a:solidFill>
              <a:schemeClr val="accent1">
                <a:lumMod val="10000"/>
              </a:schemeClr>
            </a:solidFill>
            <a:latin typeface="+mj-lt"/>
          </a:endParaRPr>
        </a:p>
      </dgm:t>
    </dgm:pt>
    <dgm:pt modelId="{3AE9E315-607E-4544-BD3B-B2EBF24CD3E0}" type="sibTrans" cxnId="{2729D30B-7700-469B-A82F-24268736252F}">
      <dgm:prSet/>
      <dgm:spPr/>
      <dgm:t>
        <a:bodyPr/>
        <a:lstStyle/>
        <a:p>
          <a:endParaRPr lang="es-VE" sz="1600">
            <a:solidFill>
              <a:schemeClr val="accent1">
                <a:lumMod val="10000"/>
              </a:schemeClr>
            </a:solidFill>
            <a:latin typeface="+mj-lt"/>
          </a:endParaRPr>
        </a:p>
      </dgm:t>
    </dgm:pt>
    <dgm:pt modelId="{95FD93F5-C2C3-4413-82E8-FB5BD2510AE3}">
      <dgm:prSet custT="1"/>
      <dgm:spPr/>
      <dgm:t>
        <a:bodyPr/>
        <a:lstStyle/>
        <a:p>
          <a:r>
            <a:rPr lang="es-VE" sz="1600" dirty="0" smtClean="0">
              <a:latin typeface="+mj-lt"/>
            </a:rPr>
            <a:t>31 autoridades universitarias establecieron las acciones que la Universidad debería tomar para lograr un desarrollo sustentable.</a:t>
          </a:r>
          <a:endParaRPr lang="es-VE" sz="1600" dirty="0">
            <a:latin typeface="+mj-lt"/>
          </a:endParaRPr>
        </a:p>
      </dgm:t>
    </dgm:pt>
    <dgm:pt modelId="{5E2EDCDE-E1B1-44FD-ADA4-679CF1701B42}" type="parTrans" cxnId="{9AFA3C65-5907-4239-B5BB-BED7449414E1}">
      <dgm:prSet/>
      <dgm:spPr/>
      <dgm:t>
        <a:bodyPr/>
        <a:lstStyle/>
        <a:p>
          <a:endParaRPr lang="es-VE" sz="1600">
            <a:solidFill>
              <a:schemeClr val="accent1">
                <a:lumMod val="10000"/>
              </a:schemeClr>
            </a:solidFill>
            <a:latin typeface="+mj-lt"/>
          </a:endParaRPr>
        </a:p>
      </dgm:t>
    </dgm:pt>
    <dgm:pt modelId="{FF69DEB8-F96A-4BEA-B2DD-DF8EE199BA49}" type="sibTrans" cxnId="{9AFA3C65-5907-4239-B5BB-BED7449414E1}">
      <dgm:prSet/>
      <dgm:spPr/>
      <dgm:t>
        <a:bodyPr/>
        <a:lstStyle/>
        <a:p>
          <a:endParaRPr lang="es-VE" sz="1600">
            <a:solidFill>
              <a:schemeClr val="accent1">
                <a:lumMod val="10000"/>
              </a:schemeClr>
            </a:solidFill>
            <a:latin typeface="+mj-lt"/>
          </a:endParaRPr>
        </a:p>
      </dgm:t>
    </dgm:pt>
    <dgm:pt modelId="{90C626C9-65EB-4DC4-BCC7-B8C4941317ED}">
      <dgm:prSet/>
      <dgm:spPr/>
      <dgm:t>
        <a:bodyPr/>
        <a:lstStyle/>
        <a:p>
          <a:r>
            <a:rPr lang="es-VE" sz="1600" dirty="0" smtClean="0">
              <a:latin typeface="+mj-lt"/>
            </a:rPr>
            <a:t>Se destaca el rol fundamental de la Universidad y la Educación para el logro de la Sustentabilidad.</a:t>
          </a:r>
          <a:endParaRPr lang="es-VE" sz="1600" dirty="0">
            <a:latin typeface="+mj-lt"/>
          </a:endParaRPr>
        </a:p>
      </dgm:t>
    </dgm:pt>
    <dgm:pt modelId="{A7794DD7-9257-44FC-A50B-D2519F558E8B}" type="parTrans" cxnId="{BBF73130-8A1F-4301-B390-8E197185FC30}">
      <dgm:prSet/>
      <dgm:spPr/>
      <dgm:t>
        <a:bodyPr/>
        <a:lstStyle/>
        <a:p>
          <a:endParaRPr lang="es-VE">
            <a:solidFill>
              <a:schemeClr val="accent1">
                <a:lumMod val="10000"/>
              </a:schemeClr>
            </a:solidFill>
          </a:endParaRPr>
        </a:p>
      </dgm:t>
    </dgm:pt>
    <dgm:pt modelId="{E14543B0-2F30-4C54-8CDC-9E363AF8EAC0}" type="sibTrans" cxnId="{BBF73130-8A1F-4301-B390-8E197185FC30}">
      <dgm:prSet/>
      <dgm:spPr/>
      <dgm:t>
        <a:bodyPr/>
        <a:lstStyle/>
        <a:p>
          <a:endParaRPr lang="es-VE">
            <a:solidFill>
              <a:schemeClr val="accent1">
                <a:lumMod val="10000"/>
              </a:schemeClr>
            </a:solidFill>
          </a:endParaRPr>
        </a:p>
      </dgm:t>
    </dgm:pt>
    <dgm:pt modelId="{732D4D9F-E848-4F3C-8FBB-777623AB826C}">
      <dgm:prSet phldrT="[Texto]" custT="1"/>
      <dgm:spPr/>
      <dgm:t>
        <a:bodyPr/>
        <a:lstStyle/>
        <a:p>
          <a:r>
            <a:rPr lang="es-VE" sz="1600" dirty="0" smtClean="0">
              <a:latin typeface="+mj-lt"/>
            </a:rPr>
            <a:t>650 universidades asumen el reto del Desarrollo Sustentable</a:t>
          </a:r>
          <a:endParaRPr lang="es-VE" sz="1600" dirty="0">
            <a:latin typeface="+mj-lt"/>
          </a:endParaRPr>
        </a:p>
      </dgm:t>
    </dgm:pt>
    <dgm:pt modelId="{947026A6-7830-4878-B2A7-C988B4BA4FE5}" type="parTrans" cxnId="{AD19F28D-8543-4F50-BA31-0A37EE2D11A2}">
      <dgm:prSet/>
      <dgm:spPr/>
      <dgm:t>
        <a:bodyPr/>
        <a:lstStyle/>
        <a:p>
          <a:endParaRPr lang="es-VE">
            <a:solidFill>
              <a:schemeClr val="accent1">
                <a:lumMod val="10000"/>
              </a:schemeClr>
            </a:solidFill>
          </a:endParaRPr>
        </a:p>
      </dgm:t>
    </dgm:pt>
    <dgm:pt modelId="{64E14A00-3775-4B61-8232-E6A63C65969D}" type="sibTrans" cxnId="{AD19F28D-8543-4F50-BA31-0A37EE2D11A2}">
      <dgm:prSet/>
      <dgm:spPr/>
      <dgm:t>
        <a:bodyPr/>
        <a:lstStyle/>
        <a:p>
          <a:endParaRPr lang="es-VE">
            <a:solidFill>
              <a:schemeClr val="accent1">
                <a:lumMod val="10000"/>
              </a:schemeClr>
            </a:solidFill>
          </a:endParaRPr>
        </a:p>
      </dgm:t>
    </dgm:pt>
    <dgm:pt modelId="{F3150992-FDFA-4898-82A2-5A705B5ADC0D}" type="pres">
      <dgm:prSet presAssocID="{3354ACBE-35CC-4F69-A73A-D0189859C5B8}" presName="arrowDiagram" presStyleCnt="0">
        <dgm:presLayoutVars>
          <dgm:chMax val="5"/>
          <dgm:dir/>
          <dgm:resizeHandles val="exact"/>
        </dgm:presLayoutVars>
      </dgm:prSet>
      <dgm:spPr/>
      <dgm:t>
        <a:bodyPr/>
        <a:lstStyle/>
        <a:p>
          <a:endParaRPr lang="es-VE"/>
        </a:p>
      </dgm:t>
    </dgm:pt>
    <dgm:pt modelId="{8984B7D4-AC51-4108-B668-26AB1CAC6166}" type="pres">
      <dgm:prSet presAssocID="{3354ACBE-35CC-4F69-A73A-D0189859C5B8}" presName="arrow" presStyleLbl="bgShp" presStyleIdx="0" presStyleCnt="1"/>
      <dgm:spPr/>
    </dgm:pt>
    <dgm:pt modelId="{3963F087-D0B7-4908-988B-2A679BF17DE0}" type="pres">
      <dgm:prSet presAssocID="{3354ACBE-35CC-4F69-A73A-D0189859C5B8}" presName="arrowDiagram4" presStyleCnt="0"/>
      <dgm:spPr/>
    </dgm:pt>
    <dgm:pt modelId="{DDBF364F-E878-4820-8C93-684A95F6A127}" type="pres">
      <dgm:prSet presAssocID="{26F45665-BC9B-4C7E-B6CD-A8B5E3B329C7}" presName="bullet4a" presStyleLbl="node1" presStyleIdx="0" presStyleCnt="4"/>
      <dgm:spPr/>
    </dgm:pt>
    <dgm:pt modelId="{450BE384-F5C7-49B0-9E62-2562DC56272F}" type="pres">
      <dgm:prSet presAssocID="{26F45665-BC9B-4C7E-B6CD-A8B5E3B329C7}" presName="textBox4a" presStyleLbl="revTx" presStyleIdx="0" presStyleCnt="4" custScaleX="161023" custLinFactNeighborX="-38901" custLinFactNeighborY="-69784">
        <dgm:presLayoutVars>
          <dgm:bulletEnabled val="1"/>
        </dgm:presLayoutVars>
      </dgm:prSet>
      <dgm:spPr/>
      <dgm:t>
        <a:bodyPr/>
        <a:lstStyle/>
        <a:p>
          <a:endParaRPr lang="es-VE"/>
        </a:p>
      </dgm:t>
    </dgm:pt>
    <dgm:pt modelId="{BFA61B43-553C-4203-86BD-81445C2EB695}" type="pres">
      <dgm:prSet presAssocID="{E698C952-7B24-4663-B260-D2010F31B0FD}" presName="bullet4b" presStyleLbl="node1" presStyleIdx="1" presStyleCnt="4"/>
      <dgm:spPr/>
      <dgm:t>
        <a:bodyPr/>
        <a:lstStyle/>
        <a:p>
          <a:endParaRPr lang="es-VE"/>
        </a:p>
      </dgm:t>
    </dgm:pt>
    <dgm:pt modelId="{D7D8BBBB-D0DA-4E74-89F8-92E3D38A7F88}" type="pres">
      <dgm:prSet presAssocID="{E698C952-7B24-4663-B260-D2010F31B0FD}" presName="textBox4b" presStyleLbl="revTx" presStyleIdx="1" presStyleCnt="4" custScaleX="107039" custLinFactNeighborX="-6066" custLinFactNeighborY="-36809">
        <dgm:presLayoutVars>
          <dgm:bulletEnabled val="1"/>
        </dgm:presLayoutVars>
      </dgm:prSet>
      <dgm:spPr/>
      <dgm:t>
        <a:bodyPr/>
        <a:lstStyle/>
        <a:p>
          <a:endParaRPr lang="es-VE"/>
        </a:p>
      </dgm:t>
    </dgm:pt>
    <dgm:pt modelId="{504A6F7D-5200-40A9-912F-88D42E10A178}" type="pres">
      <dgm:prSet presAssocID="{881944F0-3DE5-43B3-962B-01DBFE76252D}" presName="bullet4c" presStyleLbl="node1" presStyleIdx="2" presStyleCnt="4"/>
      <dgm:spPr/>
      <dgm:t>
        <a:bodyPr/>
        <a:lstStyle/>
        <a:p>
          <a:endParaRPr lang="es-VE"/>
        </a:p>
      </dgm:t>
    </dgm:pt>
    <dgm:pt modelId="{D36F1047-033F-4F07-B5F9-B0602CFCACE5}" type="pres">
      <dgm:prSet presAssocID="{881944F0-3DE5-43B3-962B-01DBFE76252D}" presName="textBox4c" presStyleLbl="revTx" presStyleIdx="2" presStyleCnt="4" custScaleX="84611" custScaleY="44083" custLinFactNeighborX="-5314" custLinFactNeighborY="-57263">
        <dgm:presLayoutVars>
          <dgm:bulletEnabled val="1"/>
        </dgm:presLayoutVars>
      </dgm:prSet>
      <dgm:spPr/>
      <dgm:t>
        <a:bodyPr/>
        <a:lstStyle/>
        <a:p>
          <a:endParaRPr lang="es-VE"/>
        </a:p>
      </dgm:t>
    </dgm:pt>
    <dgm:pt modelId="{3ACD577F-1F49-4845-8C96-2D1AA9F75703}" type="pres">
      <dgm:prSet presAssocID="{E1CB098F-2C41-4D2B-8CA1-1394AA869F3F}" presName="bullet4d" presStyleLbl="node1" presStyleIdx="3" presStyleCnt="4"/>
      <dgm:spPr/>
      <dgm:t>
        <a:bodyPr/>
        <a:lstStyle/>
        <a:p>
          <a:endParaRPr lang="es-VE"/>
        </a:p>
      </dgm:t>
    </dgm:pt>
    <dgm:pt modelId="{44E74848-CC5D-4FD5-ABAD-F795384F9F5C}" type="pres">
      <dgm:prSet presAssocID="{E1CB098F-2C41-4D2B-8CA1-1394AA869F3F}" presName="textBox4d" presStyleLbl="revTx" presStyleIdx="3" presStyleCnt="4" custLinFactNeighborY="-25523">
        <dgm:presLayoutVars>
          <dgm:bulletEnabled val="1"/>
        </dgm:presLayoutVars>
      </dgm:prSet>
      <dgm:spPr/>
      <dgm:t>
        <a:bodyPr/>
        <a:lstStyle/>
        <a:p>
          <a:endParaRPr lang="es-VE"/>
        </a:p>
      </dgm:t>
    </dgm:pt>
  </dgm:ptLst>
  <dgm:cxnLst>
    <dgm:cxn modelId="{E3B14FE1-4944-4402-98A9-053A9F36B435}" type="presOf" srcId="{E1CB098F-2C41-4D2B-8CA1-1394AA869F3F}" destId="{44E74848-CC5D-4FD5-ABAD-F795384F9F5C}" srcOrd="0" destOrd="0" presId="urn:microsoft.com/office/officeart/2005/8/layout/arrow2"/>
    <dgm:cxn modelId="{2E324915-9A42-4E8B-AC9D-3470B6A5C983}" type="presOf" srcId="{66BE27DB-3E5C-474A-963B-48109F343D96}" destId="{450BE384-F5C7-49B0-9E62-2562DC56272F}" srcOrd="0" destOrd="1" presId="urn:microsoft.com/office/officeart/2005/8/layout/arrow2"/>
    <dgm:cxn modelId="{98812B21-CF1C-49E0-A1F2-2F024744754E}" type="presOf" srcId="{26F45665-BC9B-4C7E-B6CD-A8B5E3B329C7}" destId="{450BE384-F5C7-49B0-9E62-2562DC56272F}" srcOrd="0" destOrd="0" presId="urn:microsoft.com/office/officeart/2005/8/layout/arrow2"/>
    <dgm:cxn modelId="{CFFE9C28-153F-4ECA-B3DE-511C0D93EB72}" type="presOf" srcId="{95FD93F5-C2C3-4413-82E8-FB5BD2510AE3}" destId="{D7D8BBBB-D0DA-4E74-89F8-92E3D38A7F88}" srcOrd="0" destOrd="1" presId="urn:microsoft.com/office/officeart/2005/8/layout/arrow2"/>
    <dgm:cxn modelId="{0793DC3D-70B8-4080-9CCB-3EC88B8EF907}" srcId="{3354ACBE-35CC-4F69-A73A-D0189859C5B8}" destId="{E698C952-7B24-4663-B260-D2010F31B0FD}" srcOrd="1" destOrd="0" parTransId="{BFF231B1-7857-4E65-BC8B-6BD4407A228F}" sibTransId="{AEECBD9F-2920-4184-9114-ACF4B87D1499}"/>
    <dgm:cxn modelId="{0D07C0BB-5AF2-48AC-B98D-698B99F3F38E}" srcId="{3354ACBE-35CC-4F69-A73A-D0189859C5B8}" destId="{E1CB098F-2C41-4D2B-8CA1-1394AA869F3F}" srcOrd="3" destOrd="0" parTransId="{89945437-0F8B-4E9E-91B2-90B4DFF3F1BB}" sibTransId="{7E202DA4-203E-4EEB-A861-5B14E0DAB840}"/>
    <dgm:cxn modelId="{BBF73130-8A1F-4301-B390-8E197185FC30}" srcId="{881944F0-3DE5-43B3-962B-01DBFE76252D}" destId="{90C626C9-65EB-4DC4-BCC7-B8C4941317ED}" srcOrd="0" destOrd="0" parTransId="{A7794DD7-9257-44FC-A50B-D2519F558E8B}" sibTransId="{E14543B0-2F30-4C54-8CDC-9E363AF8EAC0}"/>
    <dgm:cxn modelId="{E71AFFC5-0719-4DBB-8103-6A438E35EDE7}" type="presOf" srcId="{3354ACBE-35CC-4F69-A73A-D0189859C5B8}" destId="{F3150992-FDFA-4898-82A2-5A705B5ADC0D}" srcOrd="0" destOrd="0" presId="urn:microsoft.com/office/officeart/2005/8/layout/arrow2"/>
    <dgm:cxn modelId="{878538C9-D31D-4398-97DB-D46CB5E45B06}" type="presOf" srcId="{732D4D9F-E848-4F3C-8FBB-777623AB826C}" destId="{44E74848-CC5D-4FD5-ABAD-F795384F9F5C}" srcOrd="0" destOrd="1" presId="urn:microsoft.com/office/officeart/2005/8/layout/arrow2"/>
    <dgm:cxn modelId="{307F74F0-43C9-46CB-837D-BABF477309DF}" srcId="{3354ACBE-35CC-4F69-A73A-D0189859C5B8}" destId="{26F45665-BC9B-4C7E-B6CD-A8B5E3B329C7}" srcOrd="0" destOrd="0" parTransId="{02BFB4D9-90DE-4DED-8DC5-7C24AE15DF4E}" sibTransId="{74FC97AD-B5D9-4908-A54F-2D2CA2682198}"/>
    <dgm:cxn modelId="{00328DB7-45C4-4714-A6B9-51F10D08F33F}" type="presOf" srcId="{90C626C9-65EB-4DC4-BCC7-B8C4941317ED}" destId="{D36F1047-033F-4F07-B5F9-B0602CFCACE5}" srcOrd="0" destOrd="1" presId="urn:microsoft.com/office/officeart/2005/8/layout/arrow2"/>
    <dgm:cxn modelId="{6C6ECAA9-3D97-4C05-B4E6-CA4C0BFCD0AF}" type="presOf" srcId="{E698C952-7B24-4663-B260-D2010F31B0FD}" destId="{D7D8BBBB-D0DA-4E74-89F8-92E3D38A7F88}" srcOrd="0" destOrd="0" presId="urn:microsoft.com/office/officeart/2005/8/layout/arrow2"/>
    <dgm:cxn modelId="{1EE960E0-C74A-4FD1-8088-3FEE4D4825FF}" type="presOf" srcId="{881944F0-3DE5-43B3-962B-01DBFE76252D}" destId="{D36F1047-033F-4F07-B5F9-B0602CFCACE5}" srcOrd="0" destOrd="0" presId="urn:microsoft.com/office/officeart/2005/8/layout/arrow2"/>
    <dgm:cxn modelId="{7A43683D-9620-43D7-9F16-CB2CBB8D8590}" srcId="{3354ACBE-35CC-4F69-A73A-D0189859C5B8}" destId="{881944F0-3DE5-43B3-962B-01DBFE76252D}" srcOrd="2" destOrd="0" parTransId="{974BB1F3-490D-44CD-B0F1-5970A6B7E4EF}" sibTransId="{C586BC9C-BD72-4CD3-BFB5-D5D0C110570D}"/>
    <dgm:cxn modelId="{AD19F28D-8543-4F50-BA31-0A37EE2D11A2}" srcId="{E1CB098F-2C41-4D2B-8CA1-1394AA869F3F}" destId="{732D4D9F-E848-4F3C-8FBB-777623AB826C}" srcOrd="0" destOrd="0" parTransId="{947026A6-7830-4878-B2A7-C988B4BA4FE5}" sibTransId="{64E14A00-3775-4B61-8232-E6A63C65969D}"/>
    <dgm:cxn modelId="{2729D30B-7700-469B-A82F-24268736252F}" srcId="{26F45665-BC9B-4C7E-B6CD-A8B5E3B329C7}" destId="{66BE27DB-3E5C-474A-963B-48109F343D96}" srcOrd="0" destOrd="0" parTransId="{589D0F2B-E854-4173-A3D6-6D191433C359}" sibTransId="{3AE9E315-607E-4544-BD3B-B2EBF24CD3E0}"/>
    <dgm:cxn modelId="{9AFA3C65-5907-4239-B5BB-BED7449414E1}" srcId="{E698C952-7B24-4663-B260-D2010F31B0FD}" destId="{95FD93F5-C2C3-4413-82E8-FB5BD2510AE3}" srcOrd="0" destOrd="0" parTransId="{5E2EDCDE-E1B1-44FD-ADA4-679CF1701B42}" sibTransId="{FF69DEB8-F96A-4BEA-B2DD-DF8EE199BA49}"/>
    <dgm:cxn modelId="{F1BBE8E7-01E5-46AD-8FA4-E5582BFC7B96}" type="presParOf" srcId="{F3150992-FDFA-4898-82A2-5A705B5ADC0D}" destId="{8984B7D4-AC51-4108-B668-26AB1CAC6166}" srcOrd="0" destOrd="0" presId="urn:microsoft.com/office/officeart/2005/8/layout/arrow2"/>
    <dgm:cxn modelId="{D5893A53-3EF4-45C5-937A-24B432E34524}" type="presParOf" srcId="{F3150992-FDFA-4898-82A2-5A705B5ADC0D}" destId="{3963F087-D0B7-4908-988B-2A679BF17DE0}" srcOrd="1" destOrd="0" presId="urn:microsoft.com/office/officeart/2005/8/layout/arrow2"/>
    <dgm:cxn modelId="{8687A813-1604-43A3-94DA-7183A593EEB1}" type="presParOf" srcId="{3963F087-D0B7-4908-988B-2A679BF17DE0}" destId="{DDBF364F-E878-4820-8C93-684A95F6A127}" srcOrd="0" destOrd="0" presId="urn:microsoft.com/office/officeart/2005/8/layout/arrow2"/>
    <dgm:cxn modelId="{DF333D9F-8FF9-437E-89A6-BE9DF83C046F}" type="presParOf" srcId="{3963F087-D0B7-4908-988B-2A679BF17DE0}" destId="{450BE384-F5C7-49B0-9E62-2562DC56272F}" srcOrd="1" destOrd="0" presId="urn:microsoft.com/office/officeart/2005/8/layout/arrow2"/>
    <dgm:cxn modelId="{35C940B7-8946-4A1A-BC15-244AFE0D5585}" type="presParOf" srcId="{3963F087-D0B7-4908-988B-2A679BF17DE0}" destId="{BFA61B43-553C-4203-86BD-81445C2EB695}" srcOrd="2" destOrd="0" presId="urn:microsoft.com/office/officeart/2005/8/layout/arrow2"/>
    <dgm:cxn modelId="{EBBD671A-1CB3-49EA-B10F-41C23614B69A}" type="presParOf" srcId="{3963F087-D0B7-4908-988B-2A679BF17DE0}" destId="{D7D8BBBB-D0DA-4E74-89F8-92E3D38A7F88}" srcOrd="3" destOrd="0" presId="urn:microsoft.com/office/officeart/2005/8/layout/arrow2"/>
    <dgm:cxn modelId="{318D4CD0-1C15-469E-B92E-2674F2E41093}" type="presParOf" srcId="{3963F087-D0B7-4908-988B-2A679BF17DE0}" destId="{504A6F7D-5200-40A9-912F-88D42E10A178}" srcOrd="4" destOrd="0" presId="urn:microsoft.com/office/officeart/2005/8/layout/arrow2"/>
    <dgm:cxn modelId="{4D22B23D-7901-430C-944C-76C2996E1493}" type="presParOf" srcId="{3963F087-D0B7-4908-988B-2A679BF17DE0}" destId="{D36F1047-033F-4F07-B5F9-B0602CFCACE5}" srcOrd="5" destOrd="0" presId="urn:microsoft.com/office/officeart/2005/8/layout/arrow2"/>
    <dgm:cxn modelId="{3658504F-77B7-4763-B737-6D840C9809B5}" type="presParOf" srcId="{3963F087-D0B7-4908-988B-2A679BF17DE0}" destId="{3ACD577F-1F49-4845-8C96-2D1AA9F75703}" srcOrd="6" destOrd="0" presId="urn:microsoft.com/office/officeart/2005/8/layout/arrow2"/>
    <dgm:cxn modelId="{3434ED2F-A476-47EC-9E4A-CF824C5D57D6}" type="presParOf" srcId="{3963F087-D0B7-4908-988B-2A679BF17DE0}" destId="{44E74848-CC5D-4FD5-ABAD-F795384F9F5C}" srcOrd="7" destOrd="0" presId="urn:microsoft.com/office/officeart/2005/8/layout/arrow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54ACBE-35CC-4F69-A73A-D0189859C5B8}" type="doc">
      <dgm:prSet loTypeId="urn:microsoft.com/office/officeart/2005/8/layout/arrow2" loCatId="process" qsTypeId="urn:microsoft.com/office/officeart/2005/8/quickstyle/simple1" qsCatId="simple" csTypeId="urn:microsoft.com/office/officeart/2005/8/colors/accent3_2" csCatId="accent3" phldr="1"/>
      <dgm:spPr/>
      <dgm:t>
        <a:bodyPr/>
        <a:lstStyle/>
        <a:p>
          <a:endParaRPr lang="es-VE"/>
        </a:p>
      </dgm:t>
    </dgm:pt>
    <dgm:pt modelId="{F3150992-FDFA-4898-82A2-5A705B5ADC0D}" type="pres">
      <dgm:prSet presAssocID="{3354ACBE-35CC-4F69-A73A-D0189859C5B8}" presName="arrowDiagram" presStyleCnt="0">
        <dgm:presLayoutVars>
          <dgm:chMax val="5"/>
          <dgm:dir/>
          <dgm:resizeHandles val="exact"/>
        </dgm:presLayoutVars>
      </dgm:prSet>
      <dgm:spPr/>
      <dgm:t>
        <a:bodyPr/>
        <a:lstStyle/>
        <a:p>
          <a:endParaRPr lang="es-VE"/>
        </a:p>
      </dgm:t>
    </dgm:pt>
  </dgm:ptLst>
  <dgm:cxnLst>
    <dgm:cxn modelId="{C8F9B67F-0636-43E6-AA07-D2418DC11F9E}" type="presOf" srcId="{3354ACBE-35CC-4F69-A73A-D0189859C5B8}" destId="{F3150992-FDFA-4898-82A2-5A705B5ADC0D}" srcOrd="0" destOrd="0" presId="urn:microsoft.com/office/officeart/2005/8/layout/arrow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E863AD-346F-4813-BF26-EC5E3248F7A7}" type="doc">
      <dgm:prSet loTypeId="urn:microsoft.com/office/officeart/2005/8/layout/cycle3" loCatId="cycle" qsTypeId="urn:microsoft.com/office/officeart/2005/8/quickstyle/simple1" qsCatId="simple" csTypeId="urn:microsoft.com/office/officeart/2005/8/colors/accent3_4" csCatId="accent3" phldr="1"/>
      <dgm:spPr/>
    </dgm:pt>
    <dgm:pt modelId="{CA57AB67-2418-45EB-8475-EAECE93701F5}">
      <dgm:prSet phldrT="[Texto]" custT="1"/>
      <dgm:spPr/>
      <dgm:t>
        <a:bodyPr/>
        <a:lstStyle/>
        <a:p>
          <a:r>
            <a:rPr lang="es-VE" sz="1800" dirty="0" smtClean="0">
              <a:solidFill>
                <a:schemeClr val="accent1">
                  <a:lumMod val="10000"/>
                </a:schemeClr>
              </a:solidFill>
              <a:latin typeface="+mj-lt"/>
            </a:rPr>
            <a:t>Política ambiental</a:t>
          </a:r>
          <a:endParaRPr lang="es-VE" sz="1800" dirty="0">
            <a:solidFill>
              <a:schemeClr val="accent1">
                <a:lumMod val="10000"/>
              </a:schemeClr>
            </a:solidFill>
            <a:latin typeface="+mj-lt"/>
          </a:endParaRPr>
        </a:p>
      </dgm:t>
    </dgm:pt>
    <dgm:pt modelId="{9B76AC77-0A61-4756-A766-42DAC3556620}" type="parTrans" cxnId="{09CE4645-5282-49A4-AFD8-DF03B1C0467A}">
      <dgm:prSet/>
      <dgm:spPr/>
      <dgm:t>
        <a:bodyPr/>
        <a:lstStyle/>
        <a:p>
          <a:endParaRPr lang="es-VE" sz="1800">
            <a:solidFill>
              <a:schemeClr val="accent1">
                <a:lumMod val="10000"/>
              </a:schemeClr>
            </a:solidFill>
            <a:latin typeface="+mj-lt"/>
          </a:endParaRPr>
        </a:p>
      </dgm:t>
    </dgm:pt>
    <dgm:pt modelId="{D98CF52F-4D5A-4AC9-9153-A1870F8FD291}" type="sibTrans" cxnId="{09CE4645-5282-49A4-AFD8-DF03B1C0467A}">
      <dgm:prSet/>
      <dgm:spPr/>
      <dgm:t>
        <a:bodyPr/>
        <a:lstStyle/>
        <a:p>
          <a:endParaRPr lang="es-VE" sz="1800">
            <a:solidFill>
              <a:schemeClr val="accent1">
                <a:lumMod val="10000"/>
              </a:schemeClr>
            </a:solidFill>
            <a:latin typeface="+mj-lt"/>
          </a:endParaRPr>
        </a:p>
      </dgm:t>
    </dgm:pt>
    <dgm:pt modelId="{B40086D5-01FB-4A6D-9C3B-8D2764A64E7A}">
      <dgm:prSet phldrT="[Texto]" custT="1"/>
      <dgm:spPr/>
      <dgm:t>
        <a:bodyPr/>
        <a:lstStyle/>
        <a:p>
          <a:r>
            <a:rPr lang="es-VE" sz="1800" dirty="0" smtClean="0">
              <a:solidFill>
                <a:schemeClr val="accent1">
                  <a:lumMod val="10000"/>
                </a:schemeClr>
              </a:solidFill>
              <a:latin typeface="+mj-lt"/>
            </a:rPr>
            <a:t>Planificación</a:t>
          </a:r>
          <a:endParaRPr lang="es-VE" sz="1800" dirty="0">
            <a:solidFill>
              <a:schemeClr val="accent1">
                <a:lumMod val="10000"/>
              </a:schemeClr>
            </a:solidFill>
            <a:latin typeface="+mj-lt"/>
          </a:endParaRPr>
        </a:p>
      </dgm:t>
    </dgm:pt>
    <dgm:pt modelId="{D2A7F1F8-6831-4931-8F60-E162C32F952B}" type="parTrans" cxnId="{9692C853-FD01-45DF-A293-861D17DE9BC5}">
      <dgm:prSet/>
      <dgm:spPr/>
      <dgm:t>
        <a:bodyPr/>
        <a:lstStyle/>
        <a:p>
          <a:endParaRPr lang="es-VE" sz="1800">
            <a:solidFill>
              <a:schemeClr val="accent1">
                <a:lumMod val="10000"/>
              </a:schemeClr>
            </a:solidFill>
            <a:latin typeface="+mj-lt"/>
          </a:endParaRPr>
        </a:p>
      </dgm:t>
    </dgm:pt>
    <dgm:pt modelId="{DF09C2EA-06F7-452D-847E-B53CE281CF49}" type="sibTrans" cxnId="{9692C853-FD01-45DF-A293-861D17DE9BC5}">
      <dgm:prSet/>
      <dgm:spPr/>
      <dgm:t>
        <a:bodyPr/>
        <a:lstStyle/>
        <a:p>
          <a:endParaRPr lang="es-VE" sz="1800">
            <a:solidFill>
              <a:schemeClr val="accent1">
                <a:lumMod val="10000"/>
              </a:schemeClr>
            </a:solidFill>
            <a:latin typeface="+mj-lt"/>
          </a:endParaRPr>
        </a:p>
      </dgm:t>
    </dgm:pt>
    <dgm:pt modelId="{B2BE3787-9AD8-422A-A919-B343BF0A41B3}">
      <dgm:prSet phldrT="[Texto]" custT="1"/>
      <dgm:spPr/>
      <dgm:t>
        <a:bodyPr/>
        <a:lstStyle/>
        <a:p>
          <a:r>
            <a:rPr lang="es-VE" sz="1800" dirty="0" smtClean="0">
              <a:solidFill>
                <a:schemeClr val="accent1">
                  <a:lumMod val="10000"/>
                </a:schemeClr>
              </a:solidFill>
              <a:latin typeface="+mj-lt"/>
            </a:rPr>
            <a:t>Implementación y operación</a:t>
          </a:r>
          <a:endParaRPr lang="es-VE" sz="1800" dirty="0">
            <a:solidFill>
              <a:schemeClr val="accent1">
                <a:lumMod val="10000"/>
              </a:schemeClr>
            </a:solidFill>
            <a:latin typeface="+mj-lt"/>
          </a:endParaRPr>
        </a:p>
      </dgm:t>
    </dgm:pt>
    <dgm:pt modelId="{98D48D97-2C7E-4A12-952F-0BD88F5C47A5}" type="parTrans" cxnId="{A5206E02-2320-4946-B92C-64EA20B654C6}">
      <dgm:prSet/>
      <dgm:spPr/>
      <dgm:t>
        <a:bodyPr/>
        <a:lstStyle/>
        <a:p>
          <a:endParaRPr lang="es-VE" sz="1800">
            <a:solidFill>
              <a:schemeClr val="accent1">
                <a:lumMod val="10000"/>
              </a:schemeClr>
            </a:solidFill>
            <a:latin typeface="+mj-lt"/>
          </a:endParaRPr>
        </a:p>
      </dgm:t>
    </dgm:pt>
    <dgm:pt modelId="{AFFB76A2-354B-4D27-847E-C074D7BC652B}" type="sibTrans" cxnId="{A5206E02-2320-4946-B92C-64EA20B654C6}">
      <dgm:prSet/>
      <dgm:spPr/>
      <dgm:t>
        <a:bodyPr/>
        <a:lstStyle/>
        <a:p>
          <a:endParaRPr lang="es-VE" sz="1800">
            <a:solidFill>
              <a:schemeClr val="accent1">
                <a:lumMod val="10000"/>
              </a:schemeClr>
            </a:solidFill>
            <a:latin typeface="+mj-lt"/>
          </a:endParaRPr>
        </a:p>
      </dgm:t>
    </dgm:pt>
    <dgm:pt modelId="{FE6B380E-CCB6-487D-9E10-4F4D342B4296}">
      <dgm:prSet phldrT="[Texto]" custT="1"/>
      <dgm:spPr/>
      <dgm:t>
        <a:bodyPr/>
        <a:lstStyle/>
        <a:p>
          <a:r>
            <a:rPr lang="es-VE" sz="1800" dirty="0" smtClean="0">
              <a:solidFill>
                <a:schemeClr val="accent1">
                  <a:lumMod val="10000"/>
                </a:schemeClr>
              </a:solidFill>
              <a:latin typeface="+mj-lt"/>
            </a:rPr>
            <a:t>Verificación</a:t>
          </a:r>
          <a:endParaRPr lang="es-VE" sz="1800" dirty="0">
            <a:solidFill>
              <a:schemeClr val="accent1">
                <a:lumMod val="10000"/>
              </a:schemeClr>
            </a:solidFill>
            <a:latin typeface="+mj-lt"/>
          </a:endParaRPr>
        </a:p>
      </dgm:t>
    </dgm:pt>
    <dgm:pt modelId="{F7EF3854-65AB-49D1-B453-3E57231F12D7}" type="parTrans" cxnId="{9B3B16E8-52A9-4234-B19D-CC0E77B0B21D}">
      <dgm:prSet/>
      <dgm:spPr/>
      <dgm:t>
        <a:bodyPr/>
        <a:lstStyle/>
        <a:p>
          <a:endParaRPr lang="es-VE"/>
        </a:p>
      </dgm:t>
    </dgm:pt>
    <dgm:pt modelId="{878F7541-2C57-4CDE-B964-D636663961CB}" type="sibTrans" cxnId="{9B3B16E8-52A9-4234-B19D-CC0E77B0B21D}">
      <dgm:prSet/>
      <dgm:spPr/>
      <dgm:t>
        <a:bodyPr/>
        <a:lstStyle/>
        <a:p>
          <a:endParaRPr lang="es-VE"/>
        </a:p>
      </dgm:t>
    </dgm:pt>
    <dgm:pt modelId="{C57C5AB4-53C8-4B9F-9B38-940ED4516290}">
      <dgm:prSet phldrT="[Texto]" custT="1"/>
      <dgm:spPr/>
      <dgm:t>
        <a:bodyPr/>
        <a:lstStyle/>
        <a:p>
          <a:r>
            <a:rPr lang="es-VE" sz="1800" dirty="0" smtClean="0">
              <a:solidFill>
                <a:schemeClr val="accent1">
                  <a:lumMod val="10000"/>
                </a:schemeClr>
              </a:solidFill>
              <a:latin typeface="+mj-lt"/>
            </a:rPr>
            <a:t>Revisión por la dirección</a:t>
          </a:r>
          <a:endParaRPr lang="es-VE" sz="1800" dirty="0">
            <a:solidFill>
              <a:schemeClr val="accent1">
                <a:lumMod val="10000"/>
              </a:schemeClr>
            </a:solidFill>
            <a:latin typeface="+mj-lt"/>
          </a:endParaRPr>
        </a:p>
      </dgm:t>
    </dgm:pt>
    <dgm:pt modelId="{8C1A54E0-BAC4-4451-8D61-491B87E6D323}" type="parTrans" cxnId="{4D7C1D4C-721D-49B7-89AE-847E8C1E3112}">
      <dgm:prSet/>
      <dgm:spPr/>
      <dgm:t>
        <a:bodyPr/>
        <a:lstStyle/>
        <a:p>
          <a:endParaRPr lang="es-VE"/>
        </a:p>
      </dgm:t>
    </dgm:pt>
    <dgm:pt modelId="{8391746A-1BF7-42A8-A5C3-7910BD910BD2}" type="sibTrans" cxnId="{4D7C1D4C-721D-49B7-89AE-847E8C1E3112}">
      <dgm:prSet/>
      <dgm:spPr/>
      <dgm:t>
        <a:bodyPr/>
        <a:lstStyle/>
        <a:p>
          <a:endParaRPr lang="es-VE"/>
        </a:p>
      </dgm:t>
    </dgm:pt>
    <dgm:pt modelId="{A8C4A3CD-C973-4E7D-9A19-97011A384F2A}">
      <dgm:prSet phldrT="[Texto]" custT="1"/>
      <dgm:spPr/>
      <dgm:t>
        <a:bodyPr/>
        <a:lstStyle/>
        <a:p>
          <a:r>
            <a:rPr lang="es-VE" sz="1800" dirty="0" smtClean="0">
              <a:solidFill>
                <a:schemeClr val="accent1">
                  <a:lumMod val="10000"/>
                </a:schemeClr>
              </a:solidFill>
              <a:latin typeface="+mj-lt"/>
            </a:rPr>
            <a:t>Mejora continua</a:t>
          </a:r>
          <a:endParaRPr lang="es-VE" sz="1800" dirty="0">
            <a:solidFill>
              <a:schemeClr val="accent1">
                <a:lumMod val="10000"/>
              </a:schemeClr>
            </a:solidFill>
            <a:latin typeface="+mj-lt"/>
          </a:endParaRPr>
        </a:p>
      </dgm:t>
    </dgm:pt>
    <dgm:pt modelId="{4211E125-17E7-4658-B29D-0589E4440C41}" type="sibTrans" cxnId="{B32E28BF-EDEE-4B92-A47F-1F132AED3C14}">
      <dgm:prSet/>
      <dgm:spPr/>
      <dgm:t>
        <a:bodyPr/>
        <a:lstStyle/>
        <a:p>
          <a:endParaRPr lang="es-VE"/>
        </a:p>
      </dgm:t>
    </dgm:pt>
    <dgm:pt modelId="{09CC1C60-A70B-4A9C-AAFC-37E24BDD8CD7}" type="parTrans" cxnId="{B32E28BF-EDEE-4B92-A47F-1F132AED3C14}">
      <dgm:prSet/>
      <dgm:spPr/>
      <dgm:t>
        <a:bodyPr/>
        <a:lstStyle/>
        <a:p>
          <a:endParaRPr lang="es-VE"/>
        </a:p>
      </dgm:t>
    </dgm:pt>
    <dgm:pt modelId="{200D285A-4ACB-4AC6-8F5A-964438FC6504}" type="pres">
      <dgm:prSet presAssocID="{0EE863AD-346F-4813-BF26-EC5E3248F7A7}" presName="Name0" presStyleCnt="0">
        <dgm:presLayoutVars>
          <dgm:dir/>
          <dgm:resizeHandles val="exact"/>
        </dgm:presLayoutVars>
      </dgm:prSet>
      <dgm:spPr/>
    </dgm:pt>
    <dgm:pt modelId="{8E3503E7-C5B4-404B-826D-48206718BBCB}" type="pres">
      <dgm:prSet presAssocID="{0EE863AD-346F-4813-BF26-EC5E3248F7A7}" presName="cycle" presStyleCnt="0"/>
      <dgm:spPr/>
    </dgm:pt>
    <dgm:pt modelId="{E133F8C4-954C-4A0D-BF5E-76FD70A08580}" type="pres">
      <dgm:prSet presAssocID="{A8C4A3CD-C973-4E7D-9A19-97011A384F2A}" presName="nodeFirstNode" presStyleLbl="node1" presStyleIdx="0" presStyleCnt="6">
        <dgm:presLayoutVars>
          <dgm:bulletEnabled val="1"/>
        </dgm:presLayoutVars>
      </dgm:prSet>
      <dgm:spPr/>
      <dgm:t>
        <a:bodyPr/>
        <a:lstStyle/>
        <a:p>
          <a:endParaRPr lang="es-VE"/>
        </a:p>
      </dgm:t>
    </dgm:pt>
    <dgm:pt modelId="{FB98D653-0439-4D8E-A991-82BD853BA61E}" type="pres">
      <dgm:prSet presAssocID="{4211E125-17E7-4658-B29D-0589E4440C41}" presName="sibTransFirstNode" presStyleLbl="bgShp" presStyleIdx="0" presStyleCnt="1" custAng="3689967"/>
      <dgm:spPr/>
      <dgm:t>
        <a:bodyPr/>
        <a:lstStyle/>
        <a:p>
          <a:endParaRPr lang="es-VE"/>
        </a:p>
      </dgm:t>
    </dgm:pt>
    <dgm:pt modelId="{9C985867-A8F9-460B-B316-1F72D9927E83}" type="pres">
      <dgm:prSet presAssocID="{CA57AB67-2418-45EB-8475-EAECE93701F5}" presName="nodeFollowingNodes" presStyleLbl="node1" presStyleIdx="1" presStyleCnt="6">
        <dgm:presLayoutVars>
          <dgm:bulletEnabled val="1"/>
        </dgm:presLayoutVars>
      </dgm:prSet>
      <dgm:spPr/>
      <dgm:t>
        <a:bodyPr/>
        <a:lstStyle/>
        <a:p>
          <a:endParaRPr lang="es-VE"/>
        </a:p>
      </dgm:t>
    </dgm:pt>
    <dgm:pt modelId="{F8E2F0E4-0F3A-4530-8C69-6B70C2C0BF50}" type="pres">
      <dgm:prSet presAssocID="{B40086D5-01FB-4A6D-9C3B-8D2764A64E7A}" presName="nodeFollowingNodes" presStyleLbl="node1" presStyleIdx="2" presStyleCnt="6">
        <dgm:presLayoutVars>
          <dgm:bulletEnabled val="1"/>
        </dgm:presLayoutVars>
      </dgm:prSet>
      <dgm:spPr/>
      <dgm:t>
        <a:bodyPr/>
        <a:lstStyle/>
        <a:p>
          <a:endParaRPr lang="es-VE"/>
        </a:p>
      </dgm:t>
    </dgm:pt>
    <dgm:pt modelId="{F9AA5BD2-673A-41FD-9515-1A15EAF110C0}" type="pres">
      <dgm:prSet presAssocID="{B2BE3787-9AD8-422A-A919-B343BF0A41B3}" presName="nodeFollowingNodes" presStyleLbl="node1" presStyleIdx="3" presStyleCnt="6">
        <dgm:presLayoutVars>
          <dgm:bulletEnabled val="1"/>
        </dgm:presLayoutVars>
      </dgm:prSet>
      <dgm:spPr/>
      <dgm:t>
        <a:bodyPr/>
        <a:lstStyle/>
        <a:p>
          <a:endParaRPr lang="es-VE"/>
        </a:p>
      </dgm:t>
    </dgm:pt>
    <dgm:pt modelId="{2504A391-E07D-48E0-A8D5-79DD44A4ABB5}" type="pres">
      <dgm:prSet presAssocID="{FE6B380E-CCB6-487D-9E10-4F4D342B4296}" presName="nodeFollowingNodes" presStyleLbl="node1" presStyleIdx="4" presStyleCnt="6">
        <dgm:presLayoutVars>
          <dgm:bulletEnabled val="1"/>
        </dgm:presLayoutVars>
      </dgm:prSet>
      <dgm:spPr/>
      <dgm:t>
        <a:bodyPr/>
        <a:lstStyle/>
        <a:p>
          <a:endParaRPr lang="es-VE"/>
        </a:p>
      </dgm:t>
    </dgm:pt>
    <dgm:pt modelId="{C3E3AD62-9F1C-4087-96B2-D76A8599D49B}" type="pres">
      <dgm:prSet presAssocID="{C57C5AB4-53C8-4B9F-9B38-940ED4516290}" presName="nodeFollowingNodes" presStyleLbl="node1" presStyleIdx="5" presStyleCnt="6">
        <dgm:presLayoutVars>
          <dgm:bulletEnabled val="1"/>
        </dgm:presLayoutVars>
      </dgm:prSet>
      <dgm:spPr/>
      <dgm:t>
        <a:bodyPr/>
        <a:lstStyle/>
        <a:p>
          <a:endParaRPr lang="es-VE"/>
        </a:p>
      </dgm:t>
    </dgm:pt>
  </dgm:ptLst>
  <dgm:cxnLst>
    <dgm:cxn modelId="{9B3B16E8-52A9-4234-B19D-CC0E77B0B21D}" srcId="{0EE863AD-346F-4813-BF26-EC5E3248F7A7}" destId="{FE6B380E-CCB6-487D-9E10-4F4D342B4296}" srcOrd="4" destOrd="0" parTransId="{F7EF3854-65AB-49D1-B453-3E57231F12D7}" sibTransId="{878F7541-2C57-4CDE-B964-D636663961CB}"/>
    <dgm:cxn modelId="{4D7C1D4C-721D-49B7-89AE-847E8C1E3112}" srcId="{0EE863AD-346F-4813-BF26-EC5E3248F7A7}" destId="{C57C5AB4-53C8-4B9F-9B38-940ED4516290}" srcOrd="5" destOrd="0" parTransId="{8C1A54E0-BAC4-4451-8D61-491B87E6D323}" sibTransId="{8391746A-1BF7-42A8-A5C3-7910BD910BD2}"/>
    <dgm:cxn modelId="{32A1578A-8D38-4A7B-B1E7-17FF7961AB14}" type="presOf" srcId="{A8C4A3CD-C973-4E7D-9A19-97011A384F2A}" destId="{E133F8C4-954C-4A0D-BF5E-76FD70A08580}" srcOrd="0" destOrd="0" presId="urn:microsoft.com/office/officeart/2005/8/layout/cycle3"/>
    <dgm:cxn modelId="{09CE4645-5282-49A4-AFD8-DF03B1C0467A}" srcId="{0EE863AD-346F-4813-BF26-EC5E3248F7A7}" destId="{CA57AB67-2418-45EB-8475-EAECE93701F5}" srcOrd="1" destOrd="0" parTransId="{9B76AC77-0A61-4756-A766-42DAC3556620}" sibTransId="{D98CF52F-4D5A-4AC9-9153-A1870F8FD291}"/>
    <dgm:cxn modelId="{1AD5AF3C-4DED-4725-AED3-95F7932BE85B}" type="presOf" srcId="{FE6B380E-CCB6-487D-9E10-4F4D342B4296}" destId="{2504A391-E07D-48E0-A8D5-79DD44A4ABB5}" srcOrd="0" destOrd="0" presId="urn:microsoft.com/office/officeart/2005/8/layout/cycle3"/>
    <dgm:cxn modelId="{F8C6DCFE-673A-4CE7-8101-B0E05D573315}" type="presOf" srcId="{B40086D5-01FB-4A6D-9C3B-8D2764A64E7A}" destId="{F8E2F0E4-0F3A-4530-8C69-6B70C2C0BF50}" srcOrd="0" destOrd="0" presId="urn:microsoft.com/office/officeart/2005/8/layout/cycle3"/>
    <dgm:cxn modelId="{3A5BE70D-504C-4D9E-BA49-AD7D7D32DCF2}" type="presOf" srcId="{0EE863AD-346F-4813-BF26-EC5E3248F7A7}" destId="{200D285A-4ACB-4AC6-8F5A-964438FC6504}" srcOrd="0" destOrd="0" presId="urn:microsoft.com/office/officeart/2005/8/layout/cycle3"/>
    <dgm:cxn modelId="{6B06A31C-2C1B-4B94-9DA1-925A063B75B9}" type="presOf" srcId="{CA57AB67-2418-45EB-8475-EAECE93701F5}" destId="{9C985867-A8F9-460B-B316-1F72D9927E83}" srcOrd="0" destOrd="0" presId="urn:microsoft.com/office/officeart/2005/8/layout/cycle3"/>
    <dgm:cxn modelId="{36902279-226A-411F-90AA-74068A7C661D}" type="presOf" srcId="{B2BE3787-9AD8-422A-A919-B343BF0A41B3}" destId="{F9AA5BD2-673A-41FD-9515-1A15EAF110C0}" srcOrd="0" destOrd="0" presId="urn:microsoft.com/office/officeart/2005/8/layout/cycle3"/>
    <dgm:cxn modelId="{646353DB-3232-4AA0-95A2-69388A99579D}" type="presOf" srcId="{C57C5AB4-53C8-4B9F-9B38-940ED4516290}" destId="{C3E3AD62-9F1C-4087-96B2-D76A8599D49B}" srcOrd="0" destOrd="0" presId="urn:microsoft.com/office/officeart/2005/8/layout/cycle3"/>
    <dgm:cxn modelId="{406C8163-A53A-42E3-A36C-ECEE53220AC6}" type="presOf" srcId="{4211E125-17E7-4658-B29D-0589E4440C41}" destId="{FB98D653-0439-4D8E-A991-82BD853BA61E}" srcOrd="0" destOrd="0" presId="urn:microsoft.com/office/officeart/2005/8/layout/cycle3"/>
    <dgm:cxn modelId="{A5206E02-2320-4946-B92C-64EA20B654C6}" srcId="{0EE863AD-346F-4813-BF26-EC5E3248F7A7}" destId="{B2BE3787-9AD8-422A-A919-B343BF0A41B3}" srcOrd="3" destOrd="0" parTransId="{98D48D97-2C7E-4A12-952F-0BD88F5C47A5}" sibTransId="{AFFB76A2-354B-4D27-847E-C074D7BC652B}"/>
    <dgm:cxn modelId="{B32E28BF-EDEE-4B92-A47F-1F132AED3C14}" srcId="{0EE863AD-346F-4813-BF26-EC5E3248F7A7}" destId="{A8C4A3CD-C973-4E7D-9A19-97011A384F2A}" srcOrd="0" destOrd="0" parTransId="{09CC1C60-A70B-4A9C-AAFC-37E24BDD8CD7}" sibTransId="{4211E125-17E7-4658-B29D-0589E4440C41}"/>
    <dgm:cxn modelId="{9692C853-FD01-45DF-A293-861D17DE9BC5}" srcId="{0EE863AD-346F-4813-BF26-EC5E3248F7A7}" destId="{B40086D5-01FB-4A6D-9C3B-8D2764A64E7A}" srcOrd="2" destOrd="0" parTransId="{D2A7F1F8-6831-4931-8F60-E162C32F952B}" sibTransId="{DF09C2EA-06F7-452D-847E-B53CE281CF49}"/>
    <dgm:cxn modelId="{BBFAF599-DD7E-4DA6-A464-4F00659CB924}" type="presParOf" srcId="{200D285A-4ACB-4AC6-8F5A-964438FC6504}" destId="{8E3503E7-C5B4-404B-826D-48206718BBCB}" srcOrd="0" destOrd="0" presId="urn:microsoft.com/office/officeart/2005/8/layout/cycle3"/>
    <dgm:cxn modelId="{A656A801-B537-43AC-9F48-EC3CC8A33DEF}" type="presParOf" srcId="{8E3503E7-C5B4-404B-826D-48206718BBCB}" destId="{E133F8C4-954C-4A0D-BF5E-76FD70A08580}" srcOrd="0" destOrd="0" presId="urn:microsoft.com/office/officeart/2005/8/layout/cycle3"/>
    <dgm:cxn modelId="{BF7D53DC-CCA8-4F3B-8FDC-DC216C46C499}" type="presParOf" srcId="{8E3503E7-C5B4-404B-826D-48206718BBCB}" destId="{FB98D653-0439-4D8E-A991-82BD853BA61E}" srcOrd="1" destOrd="0" presId="urn:microsoft.com/office/officeart/2005/8/layout/cycle3"/>
    <dgm:cxn modelId="{806D2416-4F68-4E7F-AC07-E74DA0E422EC}" type="presParOf" srcId="{8E3503E7-C5B4-404B-826D-48206718BBCB}" destId="{9C985867-A8F9-460B-B316-1F72D9927E83}" srcOrd="2" destOrd="0" presId="urn:microsoft.com/office/officeart/2005/8/layout/cycle3"/>
    <dgm:cxn modelId="{4560D52B-CFC1-4957-BF5C-651D628C4E8F}" type="presParOf" srcId="{8E3503E7-C5B4-404B-826D-48206718BBCB}" destId="{F8E2F0E4-0F3A-4530-8C69-6B70C2C0BF50}" srcOrd="3" destOrd="0" presId="urn:microsoft.com/office/officeart/2005/8/layout/cycle3"/>
    <dgm:cxn modelId="{291D0434-3391-440D-A90F-4C05E583A232}" type="presParOf" srcId="{8E3503E7-C5B4-404B-826D-48206718BBCB}" destId="{F9AA5BD2-673A-41FD-9515-1A15EAF110C0}" srcOrd="4" destOrd="0" presId="urn:microsoft.com/office/officeart/2005/8/layout/cycle3"/>
    <dgm:cxn modelId="{F725135C-396A-43D3-AC00-3E1D56E8B712}" type="presParOf" srcId="{8E3503E7-C5B4-404B-826D-48206718BBCB}" destId="{2504A391-E07D-48E0-A8D5-79DD44A4ABB5}" srcOrd="5" destOrd="0" presId="urn:microsoft.com/office/officeart/2005/8/layout/cycle3"/>
    <dgm:cxn modelId="{2923504A-F934-415E-8A42-E5F0A975529A}" type="presParOf" srcId="{8E3503E7-C5B4-404B-826D-48206718BBCB}" destId="{C3E3AD62-9F1C-4087-96B2-D76A8599D49B}" srcOrd="6" destOrd="0" presId="urn:microsoft.com/office/officeart/2005/8/layout/cycle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9EB50A-2149-4F86-8AD9-281155A2C275}" type="doc">
      <dgm:prSet loTypeId="urn:microsoft.com/office/officeart/2005/8/layout/radial6" loCatId="cycle" qsTypeId="urn:microsoft.com/office/officeart/2005/8/quickstyle/simple1" qsCatId="simple" csTypeId="urn:microsoft.com/office/officeart/2005/8/colors/accent3_1" csCatId="accent3" phldr="1"/>
      <dgm:spPr/>
      <dgm:t>
        <a:bodyPr/>
        <a:lstStyle/>
        <a:p>
          <a:endParaRPr lang="es-ES"/>
        </a:p>
      </dgm:t>
    </dgm:pt>
    <dgm:pt modelId="{6F5C7A09-EBD3-435E-8023-ED75C5797156}">
      <dgm:prSet phldrT="[Texto]" custT="1"/>
      <dgm:spPr>
        <a:ln>
          <a:solidFill>
            <a:srgbClr val="FFD200"/>
          </a:solidFill>
        </a:ln>
      </dgm:spPr>
      <dgm:t>
        <a:bodyPr/>
        <a:lstStyle/>
        <a:p>
          <a:r>
            <a:rPr lang="es-VE" sz="1100" b="1" dirty="0" smtClean="0">
              <a:solidFill>
                <a:srgbClr val="414042"/>
              </a:solidFill>
              <a:latin typeface="Arial" pitchFamily="34" charset="0"/>
              <a:cs typeface="Arial" pitchFamily="34" charset="0"/>
            </a:rPr>
            <a:t>Sustentabilidad Ambiental</a:t>
          </a:r>
        </a:p>
        <a:p>
          <a:r>
            <a:rPr lang="es-VE" sz="1100" b="1" dirty="0" smtClean="0">
              <a:solidFill>
                <a:srgbClr val="414042"/>
              </a:solidFill>
              <a:latin typeface="Arial" pitchFamily="34" charset="0"/>
              <a:cs typeface="Arial" pitchFamily="34" charset="0"/>
            </a:rPr>
            <a:t>(UCAB)</a:t>
          </a:r>
          <a:endParaRPr lang="es-ES" sz="1100" b="1" dirty="0">
            <a:solidFill>
              <a:srgbClr val="414042"/>
            </a:solidFill>
            <a:latin typeface="Arial" pitchFamily="34" charset="0"/>
            <a:cs typeface="Arial" pitchFamily="34" charset="0"/>
          </a:endParaRPr>
        </a:p>
      </dgm:t>
    </dgm:pt>
    <dgm:pt modelId="{FB3FE669-1CE1-4F37-8BC4-32B9F5343029}" type="parTrans" cxnId="{F0230453-4CA0-4F86-8533-216CA600DFF1}">
      <dgm:prSet/>
      <dgm:spPr/>
      <dgm:t>
        <a:bodyPr/>
        <a:lstStyle/>
        <a:p>
          <a:endParaRPr lang="es-ES" sz="1200" b="1">
            <a:latin typeface="Arial" pitchFamily="34" charset="0"/>
            <a:cs typeface="Arial" pitchFamily="34" charset="0"/>
          </a:endParaRPr>
        </a:p>
      </dgm:t>
    </dgm:pt>
    <dgm:pt modelId="{943F53E0-289C-4CD2-ADED-05BD6949657B}" type="sibTrans" cxnId="{F0230453-4CA0-4F86-8533-216CA600DFF1}">
      <dgm:prSet/>
      <dgm:spPr/>
      <dgm:t>
        <a:bodyPr/>
        <a:lstStyle/>
        <a:p>
          <a:endParaRPr lang="es-ES" sz="1200" b="1">
            <a:latin typeface="Arial" pitchFamily="34" charset="0"/>
            <a:cs typeface="Arial" pitchFamily="34" charset="0"/>
          </a:endParaRPr>
        </a:p>
      </dgm:t>
    </dgm:pt>
    <dgm:pt modelId="{D4A08C3A-3656-4F2C-AD62-1B6C49B9BE21}">
      <dgm:prSet phldrT="[Texto]" custT="1"/>
      <dgm:spPr>
        <a:ln>
          <a:solidFill>
            <a:srgbClr val="006225"/>
          </a:solidFill>
        </a:ln>
      </dgm:spPr>
      <dgm:t>
        <a:bodyPr/>
        <a:lstStyle/>
        <a:p>
          <a:r>
            <a:rPr lang="es-VE" sz="1200" b="1" dirty="0" smtClean="0">
              <a:solidFill>
                <a:srgbClr val="414042"/>
              </a:solidFill>
              <a:latin typeface="Arial" pitchFamily="34" charset="0"/>
              <a:cs typeface="Arial" pitchFamily="34" charset="0"/>
            </a:rPr>
            <a:t>Docencia</a:t>
          </a:r>
          <a:endParaRPr lang="es-ES" sz="1200" b="1" dirty="0">
            <a:solidFill>
              <a:srgbClr val="414042"/>
            </a:solidFill>
            <a:latin typeface="Arial" pitchFamily="34" charset="0"/>
            <a:cs typeface="Arial" pitchFamily="34" charset="0"/>
          </a:endParaRPr>
        </a:p>
      </dgm:t>
    </dgm:pt>
    <dgm:pt modelId="{58F39621-DA7B-4329-959E-1C107D324B15}" type="parTrans" cxnId="{CD16C4E4-8EB3-436A-87D5-B50AAE72A965}">
      <dgm:prSet/>
      <dgm:spPr/>
      <dgm:t>
        <a:bodyPr/>
        <a:lstStyle/>
        <a:p>
          <a:endParaRPr lang="es-ES" sz="1200" b="1">
            <a:latin typeface="Arial" pitchFamily="34" charset="0"/>
            <a:cs typeface="Arial" pitchFamily="34" charset="0"/>
          </a:endParaRPr>
        </a:p>
      </dgm:t>
    </dgm:pt>
    <dgm:pt modelId="{C7959C4D-1507-492E-9AA3-BA2D0DC11FC6}" type="sibTrans" cxnId="{CD16C4E4-8EB3-436A-87D5-B50AAE72A965}">
      <dgm:prSet/>
      <dgm:spPr>
        <a:solidFill>
          <a:srgbClr val="F2F2F2"/>
        </a:solidFill>
        <a:ln w="28575">
          <a:solidFill>
            <a:srgbClr val="FFD200"/>
          </a:solidFill>
        </a:ln>
      </dgm:spPr>
      <dgm:t>
        <a:bodyPr/>
        <a:lstStyle/>
        <a:p>
          <a:endParaRPr lang="es-ES" sz="1200" b="1" dirty="0">
            <a:latin typeface="Arial" pitchFamily="34" charset="0"/>
            <a:cs typeface="Arial" pitchFamily="34" charset="0"/>
          </a:endParaRPr>
        </a:p>
      </dgm:t>
    </dgm:pt>
    <dgm:pt modelId="{4EA36694-D7B5-4945-B790-02AF4097A0AC}">
      <dgm:prSet phldrT="[Texto]" custT="1"/>
      <dgm:spPr>
        <a:ln>
          <a:solidFill>
            <a:srgbClr val="006225"/>
          </a:solidFill>
        </a:ln>
      </dgm:spPr>
      <dgm:t>
        <a:bodyPr/>
        <a:lstStyle/>
        <a:p>
          <a:r>
            <a:rPr lang="es-VE" sz="1200" b="1" dirty="0" smtClean="0">
              <a:solidFill>
                <a:srgbClr val="414042"/>
              </a:solidFill>
              <a:latin typeface="Arial" pitchFamily="34" charset="0"/>
              <a:cs typeface="Arial" pitchFamily="34" charset="0"/>
            </a:rPr>
            <a:t>Extensión</a:t>
          </a:r>
          <a:endParaRPr lang="es-ES" sz="1200" b="1" dirty="0">
            <a:solidFill>
              <a:srgbClr val="414042"/>
            </a:solidFill>
            <a:latin typeface="Arial" pitchFamily="34" charset="0"/>
            <a:cs typeface="Arial" pitchFamily="34" charset="0"/>
          </a:endParaRPr>
        </a:p>
      </dgm:t>
    </dgm:pt>
    <dgm:pt modelId="{0DD4F96E-DD4A-45DA-9871-6C49CE360458}" type="parTrans" cxnId="{036DED88-F895-459D-A551-AF8BA754640F}">
      <dgm:prSet/>
      <dgm:spPr/>
      <dgm:t>
        <a:bodyPr/>
        <a:lstStyle/>
        <a:p>
          <a:endParaRPr lang="es-ES" sz="1200" b="1">
            <a:latin typeface="Arial" pitchFamily="34" charset="0"/>
            <a:cs typeface="Arial" pitchFamily="34" charset="0"/>
          </a:endParaRPr>
        </a:p>
      </dgm:t>
    </dgm:pt>
    <dgm:pt modelId="{76CDB847-DE0C-46AD-BBD4-3E982766FC3C}" type="sibTrans" cxnId="{036DED88-F895-459D-A551-AF8BA754640F}">
      <dgm:prSet/>
      <dgm:spPr>
        <a:solidFill>
          <a:srgbClr val="F2F2F2"/>
        </a:solidFill>
        <a:ln w="28575">
          <a:solidFill>
            <a:srgbClr val="FFD200"/>
          </a:solidFill>
        </a:ln>
      </dgm:spPr>
      <dgm:t>
        <a:bodyPr/>
        <a:lstStyle/>
        <a:p>
          <a:endParaRPr lang="es-ES" sz="1200" b="1" dirty="0">
            <a:latin typeface="Arial" pitchFamily="34" charset="0"/>
            <a:cs typeface="Arial" pitchFamily="34" charset="0"/>
          </a:endParaRPr>
        </a:p>
      </dgm:t>
    </dgm:pt>
    <dgm:pt modelId="{B9A71A09-4E0F-414B-BF04-6B51887F8D5B}">
      <dgm:prSet phldrT="[Texto]" custT="1"/>
      <dgm:spPr>
        <a:ln>
          <a:solidFill>
            <a:srgbClr val="006225"/>
          </a:solidFill>
        </a:ln>
      </dgm:spPr>
      <dgm:t>
        <a:bodyPr/>
        <a:lstStyle/>
        <a:p>
          <a:r>
            <a:rPr lang="es-VE" sz="1200" b="1" dirty="0" smtClean="0">
              <a:solidFill>
                <a:srgbClr val="414042"/>
              </a:solidFill>
              <a:latin typeface="Arial" pitchFamily="34" charset="0"/>
              <a:cs typeface="Arial" pitchFamily="34" charset="0"/>
            </a:rPr>
            <a:t>Gestión</a:t>
          </a:r>
          <a:endParaRPr lang="es-ES" sz="1200" b="1" dirty="0">
            <a:solidFill>
              <a:srgbClr val="414042"/>
            </a:solidFill>
            <a:latin typeface="Arial" pitchFamily="34" charset="0"/>
            <a:cs typeface="Arial" pitchFamily="34" charset="0"/>
          </a:endParaRPr>
        </a:p>
      </dgm:t>
    </dgm:pt>
    <dgm:pt modelId="{E90EB8BA-CD11-497E-9F03-749022A4515F}" type="parTrans" cxnId="{742A1597-4F85-44A6-968B-9B36C8F1D04F}">
      <dgm:prSet/>
      <dgm:spPr/>
      <dgm:t>
        <a:bodyPr/>
        <a:lstStyle/>
        <a:p>
          <a:endParaRPr lang="es-ES" sz="1200" b="1">
            <a:latin typeface="Arial" pitchFamily="34" charset="0"/>
            <a:cs typeface="Arial" pitchFamily="34" charset="0"/>
          </a:endParaRPr>
        </a:p>
      </dgm:t>
    </dgm:pt>
    <dgm:pt modelId="{2658A400-ECA2-48FA-937B-11C40CF33C5C}" type="sibTrans" cxnId="{742A1597-4F85-44A6-968B-9B36C8F1D04F}">
      <dgm:prSet/>
      <dgm:spPr>
        <a:solidFill>
          <a:srgbClr val="F2F2F2"/>
        </a:solidFill>
        <a:ln w="28575">
          <a:solidFill>
            <a:srgbClr val="FFD200"/>
          </a:solidFill>
        </a:ln>
      </dgm:spPr>
      <dgm:t>
        <a:bodyPr/>
        <a:lstStyle/>
        <a:p>
          <a:endParaRPr lang="es-ES" sz="1200" b="1" dirty="0">
            <a:latin typeface="Arial" pitchFamily="34" charset="0"/>
            <a:cs typeface="Arial" pitchFamily="34" charset="0"/>
          </a:endParaRPr>
        </a:p>
      </dgm:t>
    </dgm:pt>
    <dgm:pt modelId="{34D33369-AD40-49F1-A6B5-6DC1B915AFF5}">
      <dgm:prSet phldrT="[Texto]"/>
      <dgm:spPr/>
      <dgm:t>
        <a:bodyPr/>
        <a:lstStyle/>
        <a:p>
          <a:endParaRPr lang="es-ES" sz="1200" b="1" dirty="0">
            <a:latin typeface="Arial" pitchFamily="34" charset="0"/>
            <a:cs typeface="Arial" pitchFamily="34" charset="0"/>
          </a:endParaRPr>
        </a:p>
      </dgm:t>
    </dgm:pt>
    <dgm:pt modelId="{094C8024-7AFB-4BFC-B770-42461E2C5568}" type="parTrans" cxnId="{C38F10A6-7EDA-4823-82F6-A5A5CD438588}">
      <dgm:prSet/>
      <dgm:spPr/>
      <dgm:t>
        <a:bodyPr/>
        <a:lstStyle/>
        <a:p>
          <a:endParaRPr lang="es-ES" sz="1200" b="1">
            <a:latin typeface="Arial" pitchFamily="34" charset="0"/>
            <a:cs typeface="Arial" pitchFamily="34" charset="0"/>
          </a:endParaRPr>
        </a:p>
      </dgm:t>
    </dgm:pt>
    <dgm:pt modelId="{723E3822-0E08-4E19-9AD1-60BA75BD1FF9}" type="sibTrans" cxnId="{C38F10A6-7EDA-4823-82F6-A5A5CD438588}">
      <dgm:prSet/>
      <dgm:spPr/>
      <dgm:t>
        <a:bodyPr/>
        <a:lstStyle/>
        <a:p>
          <a:endParaRPr lang="es-ES" sz="1200" b="1">
            <a:latin typeface="Arial" pitchFamily="34" charset="0"/>
            <a:cs typeface="Arial" pitchFamily="34" charset="0"/>
          </a:endParaRPr>
        </a:p>
      </dgm:t>
    </dgm:pt>
    <dgm:pt modelId="{3B1B453E-BC71-43FA-8D5B-92916FC9688C}">
      <dgm:prSet phldrT="[Texto]" custT="1"/>
      <dgm:spPr>
        <a:ln>
          <a:solidFill>
            <a:srgbClr val="006225"/>
          </a:solidFill>
        </a:ln>
      </dgm:spPr>
      <dgm:t>
        <a:bodyPr/>
        <a:lstStyle/>
        <a:p>
          <a:r>
            <a:rPr lang="es-VE" sz="1200" b="1" dirty="0" smtClean="0">
              <a:solidFill>
                <a:srgbClr val="414042"/>
              </a:solidFill>
              <a:latin typeface="Arial" pitchFamily="34" charset="0"/>
              <a:cs typeface="Arial" pitchFamily="34" charset="0"/>
            </a:rPr>
            <a:t>Investiga-</a:t>
          </a:r>
          <a:r>
            <a:rPr lang="es-VE" sz="1200" b="1" dirty="0" err="1" smtClean="0">
              <a:solidFill>
                <a:srgbClr val="414042"/>
              </a:solidFill>
              <a:latin typeface="Arial" pitchFamily="34" charset="0"/>
              <a:cs typeface="Arial" pitchFamily="34" charset="0"/>
            </a:rPr>
            <a:t>ción</a:t>
          </a:r>
          <a:endParaRPr lang="es-ES" sz="1200" b="1" dirty="0">
            <a:solidFill>
              <a:srgbClr val="414042"/>
            </a:solidFill>
            <a:latin typeface="Arial" pitchFamily="34" charset="0"/>
            <a:cs typeface="Arial" pitchFamily="34" charset="0"/>
          </a:endParaRPr>
        </a:p>
      </dgm:t>
    </dgm:pt>
    <dgm:pt modelId="{F7317CA9-8649-49D2-8971-81A81CEFB058}" type="parTrans" cxnId="{1571B4D9-58C2-4702-8C5E-BF52D3FE192A}">
      <dgm:prSet/>
      <dgm:spPr/>
      <dgm:t>
        <a:bodyPr/>
        <a:lstStyle/>
        <a:p>
          <a:endParaRPr lang="es-ES" sz="1200" b="1">
            <a:latin typeface="Arial" pitchFamily="34" charset="0"/>
            <a:cs typeface="Arial" pitchFamily="34" charset="0"/>
          </a:endParaRPr>
        </a:p>
      </dgm:t>
    </dgm:pt>
    <dgm:pt modelId="{AD9E759A-2A2E-4832-AAAD-9BB0917514B0}" type="sibTrans" cxnId="{1571B4D9-58C2-4702-8C5E-BF52D3FE192A}">
      <dgm:prSet/>
      <dgm:spPr>
        <a:solidFill>
          <a:srgbClr val="F2F2F2"/>
        </a:solidFill>
        <a:ln w="28575">
          <a:solidFill>
            <a:srgbClr val="FFD200"/>
          </a:solidFill>
        </a:ln>
      </dgm:spPr>
      <dgm:t>
        <a:bodyPr/>
        <a:lstStyle/>
        <a:p>
          <a:endParaRPr lang="es-ES" sz="1200" b="1" dirty="0">
            <a:latin typeface="Arial" pitchFamily="34" charset="0"/>
            <a:cs typeface="Arial" pitchFamily="34" charset="0"/>
          </a:endParaRPr>
        </a:p>
      </dgm:t>
    </dgm:pt>
    <dgm:pt modelId="{63D97A14-535E-4AC5-A4F0-A061A01689BF}" type="pres">
      <dgm:prSet presAssocID="{229EB50A-2149-4F86-8AD9-281155A2C275}" presName="Name0" presStyleCnt="0">
        <dgm:presLayoutVars>
          <dgm:chMax val="1"/>
          <dgm:dir/>
          <dgm:animLvl val="ctr"/>
          <dgm:resizeHandles val="exact"/>
        </dgm:presLayoutVars>
      </dgm:prSet>
      <dgm:spPr/>
      <dgm:t>
        <a:bodyPr/>
        <a:lstStyle/>
        <a:p>
          <a:endParaRPr lang="es-ES"/>
        </a:p>
      </dgm:t>
    </dgm:pt>
    <dgm:pt modelId="{AF73D832-EC94-4A75-9C69-D41C75126C8B}" type="pres">
      <dgm:prSet presAssocID="{6F5C7A09-EBD3-435E-8023-ED75C5797156}" presName="centerShape" presStyleLbl="node0" presStyleIdx="0" presStyleCnt="1"/>
      <dgm:spPr/>
      <dgm:t>
        <a:bodyPr/>
        <a:lstStyle/>
        <a:p>
          <a:endParaRPr lang="es-ES"/>
        </a:p>
      </dgm:t>
    </dgm:pt>
    <dgm:pt modelId="{52AB0813-7E6A-4327-8C82-270993D837D5}" type="pres">
      <dgm:prSet presAssocID="{D4A08C3A-3656-4F2C-AD62-1B6C49B9BE21}" presName="node" presStyleLbl="node1" presStyleIdx="0" presStyleCnt="4" custScaleX="113707" custScaleY="100112">
        <dgm:presLayoutVars>
          <dgm:bulletEnabled val="1"/>
        </dgm:presLayoutVars>
      </dgm:prSet>
      <dgm:spPr/>
      <dgm:t>
        <a:bodyPr/>
        <a:lstStyle/>
        <a:p>
          <a:endParaRPr lang="es-ES"/>
        </a:p>
      </dgm:t>
    </dgm:pt>
    <dgm:pt modelId="{4F753F86-27B4-4632-AE9D-DFC3C6D14AA8}" type="pres">
      <dgm:prSet presAssocID="{D4A08C3A-3656-4F2C-AD62-1B6C49B9BE21}" presName="dummy" presStyleCnt="0"/>
      <dgm:spPr/>
    </dgm:pt>
    <dgm:pt modelId="{48EE4209-CEFB-4149-BF40-9BC42F4BFF25}" type="pres">
      <dgm:prSet presAssocID="{C7959C4D-1507-492E-9AA3-BA2D0DC11FC6}" presName="sibTrans" presStyleLbl="sibTrans2D1" presStyleIdx="0" presStyleCnt="4"/>
      <dgm:spPr/>
      <dgm:t>
        <a:bodyPr/>
        <a:lstStyle/>
        <a:p>
          <a:endParaRPr lang="es-ES"/>
        </a:p>
      </dgm:t>
    </dgm:pt>
    <dgm:pt modelId="{3AECEF58-762C-47E6-927E-FC88D32E84E7}" type="pres">
      <dgm:prSet presAssocID="{3B1B453E-BC71-43FA-8D5B-92916FC9688C}" presName="node" presStyleLbl="node1" presStyleIdx="1" presStyleCnt="4" custScaleX="113707" custScaleY="100112">
        <dgm:presLayoutVars>
          <dgm:bulletEnabled val="1"/>
        </dgm:presLayoutVars>
      </dgm:prSet>
      <dgm:spPr/>
      <dgm:t>
        <a:bodyPr/>
        <a:lstStyle/>
        <a:p>
          <a:endParaRPr lang="es-ES"/>
        </a:p>
      </dgm:t>
    </dgm:pt>
    <dgm:pt modelId="{C2B31FC3-CEFE-4708-AB0D-F78C1E54D332}" type="pres">
      <dgm:prSet presAssocID="{3B1B453E-BC71-43FA-8D5B-92916FC9688C}" presName="dummy" presStyleCnt="0"/>
      <dgm:spPr/>
    </dgm:pt>
    <dgm:pt modelId="{37852C0A-7346-49F3-B4A2-C82CC8658EB4}" type="pres">
      <dgm:prSet presAssocID="{AD9E759A-2A2E-4832-AAAD-9BB0917514B0}" presName="sibTrans" presStyleLbl="sibTrans2D1" presStyleIdx="1" presStyleCnt="4"/>
      <dgm:spPr/>
      <dgm:t>
        <a:bodyPr/>
        <a:lstStyle/>
        <a:p>
          <a:endParaRPr lang="es-ES"/>
        </a:p>
      </dgm:t>
    </dgm:pt>
    <dgm:pt modelId="{7471EBA1-846B-4814-B11D-0597FBD2FB9F}" type="pres">
      <dgm:prSet presAssocID="{4EA36694-D7B5-4945-B790-02AF4097A0AC}" presName="node" presStyleLbl="node1" presStyleIdx="2" presStyleCnt="4" custScaleX="113707" custScaleY="100112">
        <dgm:presLayoutVars>
          <dgm:bulletEnabled val="1"/>
        </dgm:presLayoutVars>
      </dgm:prSet>
      <dgm:spPr/>
      <dgm:t>
        <a:bodyPr/>
        <a:lstStyle/>
        <a:p>
          <a:endParaRPr lang="es-ES"/>
        </a:p>
      </dgm:t>
    </dgm:pt>
    <dgm:pt modelId="{CEA05132-2D41-4A86-A7AB-BCDFD193169E}" type="pres">
      <dgm:prSet presAssocID="{4EA36694-D7B5-4945-B790-02AF4097A0AC}" presName="dummy" presStyleCnt="0"/>
      <dgm:spPr/>
    </dgm:pt>
    <dgm:pt modelId="{83A704E3-547A-4A89-8E61-D8EABAB7F11C}" type="pres">
      <dgm:prSet presAssocID="{76CDB847-DE0C-46AD-BBD4-3E982766FC3C}" presName="sibTrans" presStyleLbl="sibTrans2D1" presStyleIdx="2" presStyleCnt="4"/>
      <dgm:spPr/>
      <dgm:t>
        <a:bodyPr/>
        <a:lstStyle/>
        <a:p>
          <a:endParaRPr lang="es-ES"/>
        </a:p>
      </dgm:t>
    </dgm:pt>
    <dgm:pt modelId="{BDBE9253-6C43-40CB-846E-1709AE2F3E36}" type="pres">
      <dgm:prSet presAssocID="{B9A71A09-4E0F-414B-BF04-6B51887F8D5B}" presName="node" presStyleLbl="node1" presStyleIdx="3" presStyleCnt="4" custScaleX="113707" custScaleY="100112">
        <dgm:presLayoutVars>
          <dgm:bulletEnabled val="1"/>
        </dgm:presLayoutVars>
      </dgm:prSet>
      <dgm:spPr/>
      <dgm:t>
        <a:bodyPr/>
        <a:lstStyle/>
        <a:p>
          <a:endParaRPr lang="es-ES"/>
        </a:p>
      </dgm:t>
    </dgm:pt>
    <dgm:pt modelId="{7A83A31E-697C-42E5-8115-72BFE5C2B1FD}" type="pres">
      <dgm:prSet presAssocID="{B9A71A09-4E0F-414B-BF04-6B51887F8D5B}" presName="dummy" presStyleCnt="0"/>
      <dgm:spPr/>
    </dgm:pt>
    <dgm:pt modelId="{B0873336-47C2-4B74-A494-5FB3F608D8CA}" type="pres">
      <dgm:prSet presAssocID="{2658A400-ECA2-48FA-937B-11C40CF33C5C}" presName="sibTrans" presStyleLbl="sibTrans2D1" presStyleIdx="3" presStyleCnt="4"/>
      <dgm:spPr/>
      <dgm:t>
        <a:bodyPr/>
        <a:lstStyle/>
        <a:p>
          <a:endParaRPr lang="es-ES"/>
        </a:p>
      </dgm:t>
    </dgm:pt>
  </dgm:ptLst>
  <dgm:cxnLst>
    <dgm:cxn modelId="{1571B4D9-58C2-4702-8C5E-BF52D3FE192A}" srcId="{6F5C7A09-EBD3-435E-8023-ED75C5797156}" destId="{3B1B453E-BC71-43FA-8D5B-92916FC9688C}" srcOrd="1" destOrd="0" parTransId="{F7317CA9-8649-49D2-8971-81A81CEFB058}" sibTransId="{AD9E759A-2A2E-4832-AAAD-9BB0917514B0}"/>
    <dgm:cxn modelId="{84BC194D-F561-4DCA-804E-F0C16FC2B108}" type="presOf" srcId="{229EB50A-2149-4F86-8AD9-281155A2C275}" destId="{63D97A14-535E-4AC5-A4F0-A061A01689BF}" srcOrd="0" destOrd="0" presId="urn:microsoft.com/office/officeart/2005/8/layout/radial6"/>
    <dgm:cxn modelId="{CD16C4E4-8EB3-436A-87D5-B50AAE72A965}" srcId="{6F5C7A09-EBD3-435E-8023-ED75C5797156}" destId="{D4A08C3A-3656-4F2C-AD62-1B6C49B9BE21}" srcOrd="0" destOrd="0" parTransId="{58F39621-DA7B-4329-959E-1C107D324B15}" sibTransId="{C7959C4D-1507-492E-9AA3-BA2D0DC11FC6}"/>
    <dgm:cxn modelId="{F0230453-4CA0-4F86-8533-216CA600DFF1}" srcId="{229EB50A-2149-4F86-8AD9-281155A2C275}" destId="{6F5C7A09-EBD3-435E-8023-ED75C5797156}" srcOrd="0" destOrd="0" parTransId="{FB3FE669-1CE1-4F37-8BC4-32B9F5343029}" sibTransId="{943F53E0-289C-4CD2-ADED-05BD6949657B}"/>
    <dgm:cxn modelId="{F786EC5D-3BAE-4A3D-913B-91F511994AD0}" type="presOf" srcId="{AD9E759A-2A2E-4832-AAAD-9BB0917514B0}" destId="{37852C0A-7346-49F3-B4A2-C82CC8658EB4}" srcOrd="0" destOrd="0" presId="urn:microsoft.com/office/officeart/2005/8/layout/radial6"/>
    <dgm:cxn modelId="{036DED88-F895-459D-A551-AF8BA754640F}" srcId="{6F5C7A09-EBD3-435E-8023-ED75C5797156}" destId="{4EA36694-D7B5-4945-B790-02AF4097A0AC}" srcOrd="2" destOrd="0" parTransId="{0DD4F96E-DD4A-45DA-9871-6C49CE360458}" sibTransId="{76CDB847-DE0C-46AD-BBD4-3E982766FC3C}"/>
    <dgm:cxn modelId="{95F26EF3-CE2A-45A6-8429-6E04F48D96F5}" type="presOf" srcId="{B9A71A09-4E0F-414B-BF04-6B51887F8D5B}" destId="{BDBE9253-6C43-40CB-846E-1709AE2F3E36}" srcOrd="0" destOrd="0" presId="urn:microsoft.com/office/officeart/2005/8/layout/radial6"/>
    <dgm:cxn modelId="{78440F27-AF72-4FD0-BD78-C86E7B673971}" type="presOf" srcId="{76CDB847-DE0C-46AD-BBD4-3E982766FC3C}" destId="{83A704E3-547A-4A89-8E61-D8EABAB7F11C}" srcOrd="0" destOrd="0" presId="urn:microsoft.com/office/officeart/2005/8/layout/radial6"/>
    <dgm:cxn modelId="{92AE1B61-4A3A-4724-8E7D-637EA6900B71}" type="presOf" srcId="{4EA36694-D7B5-4945-B790-02AF4097A0AC}" destId="{7471EBA1-846B-4814-B11D-0597FBD2FB9F}" srcOrd="0" destOrd="0" presId="urn:microsoft.com/office/officeart/2005/8/layout/radial6"/>
    <dgm:cxn modelId="{919EB62C-AE63-4900-B1FC-5F481D12873D}" type="presOf" srcId="{D4A08C3A-3656-4F2C-AD62-1B6C49B9BE21}" destId="{52AB0813-7E6A-4327-8C82-270993D837D5}" srcOrd="0" destOrd="0" presId="urn:microsoft.com/office/officeart/2005/8/layout/radial6"/>
    <dgm:cxn modelId="{742A1597-4F85-44A6-968B-9B36C8F1D04F}" srcId="{6F5C7A09-EBD3-435E-8023-ED75C5797156}" destId="{B9A71A09-4E0F-414B-BF04-6B51887F8D5B}" srcOrd="3" destOrd="0" parTransId="{E90EB8BA-CD11-497E-9F03-749022A4515F}" sibTransId="{2658A400-ECA2-48FA-937B-11C40CF33C5C}"/>
    <dgm:cxn modelId="{7E73EE9E-4287-4CA9-B657-9560D42A2511}" type="presOf" srcId="{C7959C4D-1507-492E-9AA3-BA2D0DC11FC6}" destId="{48EE4209-CEFB-4149-BF40-9BC42F4BFF25}" srcOrd="0" destOrd="0" presId="urn:microsoft.com/office/officeart/2005/8/layout/radial6"/>
    <dgm:cxn modelId="{1678F704-15AF-4F73-856D-A43D956C1907}" type="presOf" srcId="{2658A400-ECA2-48FA-937B-11C40CF33C5C}" destId="{B0873336-47C2-4B74-A494-5FB3F608D8CA}" srcOrd="0" destOrd="0" presId="urn:microsoft.com/office/officeart/2005/8/layout/radial6"/>
    <dgm:cxn modelId="{C38F10A6-7EDA-4823-82F6-A5A5CD438588}" srcId="{229EB50A-2149-4F86-8AD9-281155A2C275}" destId="{34D33369-AD40-49F1-A6B5-6DC1B915AFF5}" srcOrd="1" destOrd="0" parTransId="{094C8024-7AFB-4BFC-B770-42461E2C5568}" sibTransId="{723E3822-0E08-4E19-9AD1-60BA75BD1FF9}"/>
    <dgm:cxn modelId="{720D113D-530D-4DAE-B94E-58AA9C89B903}" type="presOf" srcId="{6F5C7A09-EBD3-435E-8023-ED75C5797156}" destId="{AF73D832-EC94-4A75-9C69-D41C75126C8B}" srcOrd="0" destOrd="0" presId="urn:microsoft.com/office/officeart/2005/8/layout/radial6"/>
    <dgm:cxn modelId="{2784A163-23B4-42C6-BD8F-04A0F12198E2}" type="presOf" srcId="{3B1B453E-BC71-43FA-8D5B-92916FC9688C}" destId="{3AECEF58-762C-47E6-927E-FC88D32E84E7}" srcOrd="0" destOrd="0" presId="urn:microsoft.com/office/officeart/2005/8/layout/radial6"/>
    <dgm:cxn modelId="{EF3B9454-547B-4DA8-94F9-5BA4DAF84281}" type="presParOf" srcId="{63D97A14-535E-4AC5-A4F0-A061A01689BF}" destId="{AF73D832-EC94-4A75-9C69-D41C75126C8B}" srcOrd="0" destOrd="0" presId="urn:microsoft.com/office/officeart/2005/8/layout/radial6"/>
    <dgm:cxn modelId="{90DFFD77-7C64-4601-9DAE-FD427B104830}" type="presParOf" srcId="{63D97A14-535E-4AC5-A4F0-A061A01689BF}" destId="{52AB0813-7E6A-4327-8C82-270993D837D5}" srcOrd="1" destOrd="0" presId="urn:microsoft.com/office/officeart/2005/8/layout/radial6"/>
    <dgm:cxn modelId="{75583160-BEB0-4557-9E22-4C20FB3FF5F7}" type="presParOf" srcId="{63D97A14-535E-4AC5-A4F0-A061A01689BF}" destId="{4F753F86-27B4-4632-AE9D-DFC3C6D14AA8}" srcOrd="2" destOrd="0" presId="urn:microsoft.com/office/officeart/2005/8/layout/radial6"/>
    <dgm:cxn modelId="{CC18E856-2364-4243-9D2F-4A4D5FDD777A}" type="presParOf" srcId="{63D97A14-535E-4AC5-A4F0-A061A01689BF}" destId="{48EE4209-CEFB-4149-BF40-9BC42F4BFF25}" srcOrd="3" destOrd="0" presId="urn:microsoft.com/office/officeart/2005/8/layout/radial6"/>
    <dgm:cxn modelId="{0C2FBB8F-F2D8-44A2-8400-88520283FB5C}" type="presParOf" srcId="{63D97A14-535E-4AC5-A4F0-A061A01689BF}" destId="{3AECEF58-762C-47E6-927E-FC88D32E84E7}" srcOrd="4" destOrd="0" presId="urn:microsoft.com/office/officeart/2005/8/layout/radial6"/>
    <dgm:cxn modelId="{E4FA66DF-DAC4-4E0B-880F-1B8662EE5F7A}" type="presParOf" srcId="{63D97A14-535E-4AC5-A4F0-A061A01689BF}" destId="{C2B31FC3-CEFE-4708-AB0D-F78C1E54D332}" srcOrd="5" destOrd="0" presId="urn:microsoft.com/office/officeart/2005/8/layout/radial6"/>
    <dgm:cxn modelId="{C7A59999-4D9D-4BFE-8F43-4BED4CCED874}" type="presParOf" srcId="{63D97A14-535E-4AC5-A4F0-A061A01689BF}" destId="{37852C0A-7346-49F3-B4A2-C82CC8658EB4}" srcOrd="6" destOrd="0" presId="urn:microsoft.com/office/officeart/2005/8/layout/radial6"/>
    <dgm:cxn modelId="{85EE6F57-48A7-4B18-89BF-5890D8CB105E}" type="presParOf" srcId="{63D97A14-535E-4AC5-A4F0-A061A01689BF}" destId="{7471EBA1-846B-4814-B11D-0597FBD2FB9F}" srcOrd="7" destOrd="0" presId="urn:microsoft.com/office/officeart/2005/8/layout/radial6"/>
    <dgm:cxn modelId="{1F494459-A565-4A9F-A8F7-B83E9C7595CF}" type="presParOf" srcId="{63D97A14-535E-4AC5-A4F0-A061A01689BF}" destId="{CEA05132-2D41-4A86-A7AB-BCDFD193169E}" srcOrd="8" destOrd="0" presId="urn:microsoft.com/office/officeart/2005/8/layout/radial6"/>
    <dgm:cxn modelId="{12F83174-1647-411D-98E1-E3457FC7A4A2}" type="presParOf" srcId="{63D97A14-535E-4AC5-A4F0-A061A01689BF}" destId="{83A704E3-547A-4A89-8E61-D8EABAB7F11C}" srcOrd="9" destOrd="0" presId="urn:microsoft.com/office/officeart/2005/8/layout/radial6"/>
    <dgm:cxn modelId="{C937C66A-0F9B-4CFB-8DD7-A8AC4F2CBFE0}" type="presParOf" srcId="{63D97A14-535E-4AC5-A4F0-A061A01689BF}" destId="{BDBE9253-6C43-40CB-846E-1709AE2F3E36}" srcOrd="10" destOrd="0" presId="urn:microsoft.com/office/officeart/2005/8/layout/radial6"/>
    <dgm:cxn modelId="{32821786-B7C8-4AF0-9CE1-23839C1CDD1B}" type="presParOf" srcId="{63D97A14-535E-4AC5-A4F0-A061A01689BF}" destId="{7A83A31E-697C-42E5-8115-72BFE5C2B1FD}" srcOrd="11" destOrd="0" presId="urn:microsoft.com/office/officeart/2005/8/layout/radial6"/>
    <dgm:cxn modelId="{8AEC3EB7-C651-4B51-8DB5-3037648E46AF}" type="presParOf" srcId="{63D97A14-535E-4AC5-A4F0-A061A01689BF}" destId="{B0873336-47C2-4B74-A494-5FB3F608D8CA}"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E04FAB-0896-4A94-AAEA-7E8DA0F013A4}" type="doc">
      <dgm:prSet loTypeId="urn:microsoft.com/office/officeart/2005/8/layout/cycle6" loCatId="cycle" qsTypeId="urn:microsoft.com/office/officeart/2005/8/quickstyle/simple1" qsCatId="simple" csTypeId="urn:microsoft.com/office/officeart/2005/8/colors/accent3_1" csCatId="accent3" phldr="1"/>
      <dgm:spPr/>
      <dgm:t>
        <a:bodyPr/>
        <a:lstStyle/>
        <a:p>
          <a:endParaRPr lang="es-VE"/>
        </a:p>
      </dgm:t>
    </dgm:pt>
    <dgm:pt modelId="{C09C63A5-ED5A-4F7B-9CFB-3EFC1F9BAD0B}">
      <dgm:prSet phldrT="[Texto]"/>
      <dgm:spPr>
        <a:ln>
          <a:solidFill>
            <a:srgbClr val="006220"/>
          </a:solidFill>
        </a:ln>
      </dgm:spPr>
      <dgm:t>
        <a:bodyPr/>
        <a:lstStyle/>
        <a:p>
          <a:r>
            <a:rPr lang="es-VE" dirty="0" smtClean="0"/>
            <a:t>Agua</a:t>
          </a:r>
          <a:endParaRPr lang="es-VE" dirty="0"/>
        </a:p>
      </dgm:t>
    </dgm:pt>
    <dgm:pt modelId="{44FB6C47-620E-420B-BF23-272995E645A1}" type="parTrans" cxnId="{383E4E82-B084-4FD2-8549-064A02A4D616}">
      <dgm:prSet/>
      <dgm:spPr/>
      <dgm:t>
        <a:bodyPr/>
        <a:lstStyle/>
        <a:p>
          <a:endParaRPr lang="es-VE"/>
        </a:p>
      </dgm:t>
    </dgm:pt>
    <dgm:pt modelId="{BDF80FA6-FD4F-489D-BDC1-21CCD9E8DB87}" type="sibTrans" cxnId="{383E4E82-B084-4FD2-8549-064A02A4D616}">
      <dgm:prSet/>
      <dgm:spPr>
        <a:ln>
          <a:solidFill>
            <a:srgbClr val="006220"/>
          </a:solidFill>
        </a:ln>
      </dgm:spPr>
      <dgm:t>
        <a:bodyPr/>
        <a:lstStyle/>
        <a:p>
          <a:endParaRPr lang="es-VE"/>
        </a:p>
      </dgm:t>
    </dgm:pt>
    <dgm:pt modelId="{BDFEC63A-3618-42BA-876A-33FB0E081C72}">
      <dgm:prSet phldrT="[Texto]"/>
      <dgm:spPr>
        <a:ln>
          <a:solidFill>
            <a:srgbClr val="006220"/>
          </a:solidFill>
        </a:ln>
      </dgm:spPr>
      <dgm:t>
        <a:bodyPr/>
        <a:lstStyle/>
        <a:p>
          <a:r>
            <a:rPr lang="es-VE" dirty="0" smtClean="0"/>
            <a:t>Energía</a:t>
          </a:r>
          <a:endParaRPr lang="es-VE" dirty="0"/>
        </a:p>
      </dgm:t>
    </dgm:pt>
    <dgm:pt modelId="{85F9AC8F-8FBB-4BD9-9340-EA7546C8AD32}" type="parTrans" cxnId="{A1EB569D-14D8-4443-83F1-E55C8CED4CC3}">
      <dgm:prSet/>
      <dgm:spPr/>
      <dgm:t>
        <a:bodyPr/>
        <a:lstStyle/>
        <a:p>
          <a:endParaRPr lang="es-VE"/>
        </a:p>
      </dgm:t>
    </dgm:pt>
    <dgm:pt modelId="{956D4BB7-F267-4FE7-8E0E-32EF2E2AD83A}" type="sibTrans" cxnId="{A1EB569D-14D8-4443-83F1-E55C8CED4CC3}">
      <dgm:prSet/>
      <dgm:spPr>
        <a:ln>
          <a:solidFill>
            <a:srgbClr val="006220"/>
          </a:solidFill>
        </a:ln>
      </dgm:spPr>
      <dgm:t>
        <a:bodyPr/>
        <a:lstStyle/>
        <a:p>
          <a:endParaRPr lang="es-VE"/>
        </a:p>
      </dgm:t>
    </dgm:pt>
    <dgm:pt modelId="{BCBE5EBC-348A-47BB-97BB-615131DB75EE}">
      <dgm:prSet phldrT="[Texto]"/>
      <dgm:spPr>
        <a:ln>
          <a:solidFill>
            <a:srgbClr val="006220"/>
          </a:solidFill>
        </a:ln>
      </dgm:spPr>
      <dgm:t>
        <a:bodyPr/>
        <a:lstStyle/>
        <a:p>
          <a:r>
            <a:rPr lang="es-VE" dirty="0" smtClean="0"/>
            <a:t>Áreas verdes</a:t>
          </a:r>
          <a:endParaRPr lang="es-VE" dirty="0"/>
        </a:p>
      </dgm:t>
    </dgm:pt>
    <dgm:pt modelId="{FB071C2D-A432-4FE7-B75D-1820828F3BA4}" type="parTrans" cxnId="{FB8997AD-9586-4E82-8667-EDB0CC3316E5}">
      <dgm:prSet/>
      <dgm:spPr/>
      <dgm:t>
        <a:bodyPr/>
        <a:lstStyle/>
        <a:p>
          <a:endParaRPr lang="es-VE"/>
        </a:p>
      </dgm:t>
    </dgm:pt>
    <dgm:pt modelId="{14033F62-3DF3-4F88-B9DE-15ACAE50FE73}" type="sibTrans" cxnId="{FB8997AD-9586-4E82-8667-EDB0CC3316E5}">
      <dgm:prSet/>
      <dgm:spPr>
        <a:ln>
          <a:solidFill>
            <a:srgbClr val="006220"/>
          </a:solidFill>
        </a:ln>
      </dgm:spPr>
      <dgm:t>
        <a:bodyPr/>
        <a:lstStyle/>
        <a:p>
          <a:endParaRPr lang="es-VE"/>
        </a:p>
      </dgm:t>
    </dgm:pt>
    <dgm:pt modelId="{20D53042-62B5-4D73-9ED2-290A132D6ACE}">
      <dgm:prSet phldrT="[Texto]"/>
      <dgm:spPr>
        <a:ln>
          <a:solidFill>
            <a:srgbClr val="006220"/>
          </a:solidFill>
        </a:ln>
      </dgm:spPr>
      <dgm:t>
        <a:bodyPr/>
        <a:lstStyle/>
        <a:p>
          <a:r>
            <a:rPr lang="es-VE" dirty="0" smtClean="0"/>
            <a:t>Residuos sólidos</a:t>
          </a:r>
          <a:endParaRPr lang="es-VE" dirty="0"/>
        </a:p>
      </dgm:t>
    </dgm:pt>
    <dgm:pt modelId="{94FC5514-B851-4247-8984-8320E9C5D8B5}" type="parTrans" cxnId="{90A0D285-00DF-4C67-9E1A-AAB1FAFEE81A}">
      <dgm:prSet/>
      <dgm:spPr/>
      <dgm:t>
        <a:bodyPr/>
        <a:lstStyle/>
        <a:p>
          <a:endParaRPr lang="es-VE"/>
        </a:p>
      </dgm:t>
    </dgm:pt>
    <dgm:pt modelId="{B095E45F-469D-48F9-9BCF-38C2AF81A77F}" type="sibTrans" cxnId="{90A0D285-00DF-4C67-9E1A-AAB1FAFEE81A}">
      <dgm:prSet/>
      <dgm:spPr>
        <a:ln>
          <a:solidFill>
            <a:srgbClr val="006220"/>
          </a:solidFill>
        </a:ln>
      </dgm:spPr>
      <dgm:t>
        <a:bodyPr/>
        <a:lstStyle/>
        <a:p>
          <a:endParaRPr lang="es-VE"/>
        </a:p>
      </dgm:t>
    </dgm:pt>
    <dgm:pt modelId="{398FB1FE-B41D-4EA0-A126-61C3CE78F350}">
      <dgm:prSet phldrT="[Texto]"/>
      <dgm:spPr>
        <a:ln>
          <a:solidFill>
            <a:srgbClr val="006220"/>
          </a:solidFill>
        </a:ln>
      </dgm:spPr>
      <dgm:t>
        <a:bodyPr/>
        <a:lstStyle/>
        <a:p>
          <a:r>
            <a:rPr lang="es-VE" dirty="0" smtClean="0"/>
            <a:t>Emisiones</a:t>
          </a:r>
          <a:endParaRPr lang="es-VE" dirty="0"/>
        </a:p>
      </dgm:t>
    </dgm:pt>
    <dgm:pt modelId="{F587E1D2-ED9A-4E04-9A15-D9B00DBC950D}" type="parTrans" cxnId="{976D7EA5-FAC8-493E-BA0E-AE8A0FD1E8A3}">
      <dgm:prSet/>
      <dgm:spPr/>
      <dgm:t>
        <a:bodyPr/>
        <a:lstStyle/>
        <a:p>
          <a:endParaRPr lang="es-VE"/>
        </a:p>
      </dgm:t>
    </dgm:pt>
    <dgm:pt modelId="{082DA215-294E-45FA-971F-38E4E3A70B17}" type="sibTrans" cxnId="{976D7EA5-FAC8-493E-BA0E-AE8A0FD1E8A3}">
      <dgm:prSet/>
      <dgm:spPr>
        <a:ln>
          <a:solidFill>
            <a:srgbClr val="006220"/>
          </a:solidFill>
        </a:ln>
      </dgm:spPr>
      <dgm:t>
        <a:bodyPr/>
        <a:lstStyle/>
        <a:p>
          <a:endParaRPr lang="es-VE"/>
        </a:p>
      </dgm:t>
    </dgm:pt>
    <dgm:pt modelId="{33CBF8EC-8E35-458B-8104-A337AA2CCAA9}" type="pres">
      <dgm:prSet presAssocID="{A7E04FAB-0896-4A94-AAEA-7E8DA0F013A4}" presName="cycle" presStyleCnt="0">
        <dgm:presLayoutVars>
          <dgm:dir/>
          <dgm:resizeHandles val="exact"/>
        </dgm:presLayoutVars>
      </dgm:prSet>
      <dgm:spPr/>
      <dgm:t>
        <a:bodyPr/>
        <a:lstStyle/>
        <a:p>
          <a:endParaRPr lang="es-ES"/>
        </a:p>
      </dgm:t>
    </dgm:pt>
    <dgm:pt modelId="{8D081DD4-B973-4F0D-84A0-F9B5FD1F8AF6}" type="pres">
      <dgm:prSet presAssocID="{C09C63A5-ED5A-4F7B-9CFB-3EFC1F9BAD0B}" presName="node" presStyleLbl="node1" presStyleIdx="0" presStyleCnt="5">
        <dgm:presLayoutVars>
          <dgm:bulletEnabled val="1"/>
        </dgm:presLayoutVars>
      </dgm:prSet>
      <dgm:spPr/>
      <dgm:t>
        <a:bodyPr/>
        <a:lstStyle/>
        <a:p>
          <a:endParaRPr lang="es-ES"/>
        </a:p>
      </dgm:t>
    </dgm:pt>
    <dgm:pt modelId="{B4935455-CE99-49B0-A14D-A6FE0B141D1B}" type="pres">
      <dgm:prSet presAssocID="{C09C63A5-ED5A-4F7B-9CFB-3EFC1F9BAD0B}" presName="spNode" presStyleCnt="0"/>
      <dgm:spPr/>
      <dgm:t>
        <a:bodyPr/>
        <a:lstStyle/>
        <a:p>
          <a:endParaRPr lang="es-VE"/>
        </a:p>
      </dgm:t>
    </dgm:pt>
    <dgm:pt modelId="{9DD74CA3-2487-4462-925B-E6FB3789707C}" type="pres">
      <dgm:prSet presAssocID="{BDF80FA6-FD4F-489D-BDC1-21CCD9E8DB87}" presName="sibTrans" presStyleLbl="sibTrans1D1" presStyleIdx="0" presStyleCnt="5"/>
      <dgm:spPr/>
      <dgm:t>
        <a:bodyPr/>
        <a:lstStyle/>
        <a:p>
          <a:endParaRPr lang="es-ES"/>
        </a:p>
      </dgm:t>
    </dgm:pt>
    <dgm:pt modelId="{F1CB654E-AE90-4F3C-85E3-E56D3C6A8655}" type="pres">
      <dgm:prSet presAssocID="{BDFEC63A-3618-42BA-876A-33FB0E081C72}" presName="node" presStyleLbl="node1" presStyleIdx="1" presStyleCnt="5">
        <dgm:presLayoutVars>
          <dgm:bulletEnabled val="1"/>
        </dgm:presLayoutVars>
      </dgm:prSet>
      <dgm:spPr/>
      <dgm:t>
        <a:bodyPr/>
        <a:lstStyle/>
        <a:p>
          <a:endParaRPr lang="es-ES"/>
        </a:p>
      </dgm:t>
    </dgm:pt>
    <dgm:pt modelId="{85167B35-5B19-4646-819F-7CC3AD7AFAE2}" type="pres">
      <dgm:prSet presAssocID="{BDFEC63A-3618-42BA-876A-33FB0E081C72}" presName="spNode" presStyleCnt="0"/>
      <dgm:spPr/>
      <dgm:t>
        <a:bodyPr/>
        <a:lstStyle/>
        <a:p>
          <a:endParaRPr lang="es-VE"/>
        </a:p>
      </dgm:t>
    </dgm:pt>
    <dgm:pt modelId="{3694BC52-5D15-4A39-B5B8-FF9595B574B2}" type="pres">
      <dgm:prSet presAssocID="{956D4BB7-F267-4FE7-8E0E-32EF2E2AD83A}" presName="sibTrans" presStyleLbl="sibTrans1D1" presStyleIdx="1" presStyleCnt="5"/>
      <dgm:spPr/>
      <dgm:t>
        <a:bodyPr/>
        <a:lstStyle/>
        <a:p>
          <a:endParaRPr lang="es-ES"/>
        </a:p>
      </dgm:t>
    </dgm:pt>
    <dgm:pt modelId="{C79D492F-5A0A-4FEC-8F7D-58851C91BFD6}" type="pres">
      <dgm:prSet presAssocID="{BCBE5EBC-348A-47BB-97BB-615131DB75EE}" presName="node" presStyleLbl="node1" presStyleIdx="2" presStyleCnt="5">
        <dgm:presLayoutVars>
          <dgm:bulletEnabled val="1"/>
        </dgm:presLayoutVars>
      </dgm:prSet>
      <dgm:spPr/>
      <dgm:t>
        <a:bodyPr/>
        <a:lstStyle/>
        <a:p>
          <a:endParaRPr lang="es-ES"/>
        </a:p>
      </dgm:t>
    </dgm:pt>
    <dgm:pt modelId="{C3AE735D-0EA3-4ED6-8FC6-5E82A7614CAB}" type="pres">
      <dgm:prSet presAssocID="{BCBE5EBC-348A-47BB-97BB-615131DB75EE}" presName="spNode" presStyleCnt="0"/>
      <dgm:spPr/>
      <dgm:t>
        <a:bodyPr/>
        <a:lstStyle/>
        <a:p>
          <a:endParaRPr lang="es-VE"/>
        </a:p>
      </dgm:t>
    </dgm:pt>
    <dgm:pt modelId="{0773399F-19D1-4665-9ED9-B8B16C1BEC42}" type="pres">
      <dgm:prSet presAssocID="{14033F62-3DF3-4F88-B9DE-15ACAE50FE73}" presName="sibTrans" presStyleLbl="sibTrans1D1" presStyleIdx="2" presStyleCnt="5"/>
      <dgm:spPr/>
      <dgm:t>
        <a:bodyPr/>
        <a:lstStyle/>
        <a:p>
          <a:endParaRPr lang="es-ES"/>
        </a:p>
      </dgm:t>
    </dgm:pt>
    <dgm:pt modelId="{90315F65-5AB2-408F-A11F-04B348DBEF00}" type="pres">
      <dgm:prSet presAssocID="{20D53042-62B5-4D73-9ED2-290A132D6ACE}" presName="node" presStyleLbl="node1" presStyleIdx="3" presStyleCnt="5">
        <dgm:presLayoutVars>
          <dgm:bulletEnabled val="1"/>
        </dgm:presLayoutVars>
      </dgm:prSet>
      <dgm:spPr/>
      <dgm:t>
        <a:bodyPr/>
        <a:lstStyle/>
        <a:p>
          <a:endParaRPr lang="es-ES"/>
        </a:p>
      </dgm:t>
    </dgm:pt>
    <dgm:pt modelId="{9BA74EB8-D17A-4D7F-B3B3-44D3514CF9FF}" type="pres">
      <dgm:prSet presAssocID="{20D53042-62B5-4D73-9ED2-290A132D6ACE}" presName="spNode" presStyleCnt="0"/>
      <dgm:spPr/>
      <dgm:t>
        <a:bodyPr/>
        <a:lstStyle/>
        <a:p>
          <a:endParaRPr lang="es-VE"/>
        </a:p>
      </dgm:t>
    </dgm:pt>
    <dgm:pt modelId="{F3A1EF96-719C-47C0-A998-4DA0D2AAF20E}" type="pres">
      <dgm:prSet presAssocID="{B095E45F-469D-48F9-9BCF-38C2AF81A77F}" presName="sibTrans" presStyleLbl="sibTrans1D1" presStyleIdx="3" presStyleCnt="5"/>
      <dgm:spPr/>
      <dgm:t>
        <a:bodyPr/>
        <a:lstStyle/>
        <a:p>
          <a:endParaRPr lang="es-ES"/>
        </a:p>
      </dgm:t>
    </dgm:pt>
    <dgm:pt modelId="{92563CF8-DC0C-4223-B932-B941CC1E0F80}" type="pres">
      <dgm:prSet presAssocID="{398FB1FE-B41D-4EA0-A126-61C3CE78F350}" presName="node" presStyleLbl="node1" presStyleIdx="4" presStyleCnt="5">
        <dgm:presLayoutVars>
          <dgm:bulletEnabled val="1"/>
        </dgm:presLayoutVars>
      </dgm:prSet>
      <dgm:spPr/>
      <dgm:t>
        <a:bodyPr/>
        <a:lstStyle/>
        <a:p>
          <a:endParaRPr lang="es-ES"/>
        </a:p>
      </dgm:t>
    </dgm:pt>
    <dgm:pt modelId="{29DB2A3E-8189-4C9A-9223-0342C9D1AD58}" type="pres">
      <dgm:prSet presAssocID="{398FB1FE-B41D-4EA0-A126-61C3CE78F350}" presName="spNode" presStyleCnt="0"/>
      <dgm:spPr/>
      <dgm:t>
        <a:bodyPr/>
        <a:lstStyle/>
        <a:p>
          <a:endParaRPr lang="es-VE"/>
        </a:p>
      </dgm:t>
    </dgm:pt>
    <dgm:pt modelId="{1234A2A2-997D-4F4D-A460-B71A6921D605}" type="pres">
      <dgm:prSet presAssocID="{082DA215-294E-45FA-971F-38E4E3A70B17}" presName="sibTrans" presStyleLbl="sibTrans1D1" presStyleIdx="4" presStyleCnt="5"/>
      <dgm:spPr/>
      <dgm:t>
        <a:bodyPr/>
        <a:lstStyle/>
        <a:p>
          <a:endParaRPr lang="es-ES"/>
        </a:p>
      </dgm:t>
    </dgm:pt>
  </dgm:ptLst>
  <dgm:cxnLst>
    <dgm:cxn modelId="{7F1941E9-CA31-4E14-9ACB-B289B0AB4091}" type="presOf" srcId="{A7E04FAB-0896-4A94-AAEA-7E8DA0F013A4}" destId="{33CBF8EC-8E35-458B-8104-A337AA2CCAA9}" srcOrd="0" destOrd="0" presId="urn:microsoft.com/office/officeart/2005/8/layout/cycle6"/>
    <dgm:cxn modelId="{D8A209E2-0148-4AD9-885D-37AC2915536C}" type="presOf" srcId="{20D53042-62B5-4D73-9ED2-290A132D6ACE}" destId="{90315F65-5AB2-408F-A11F-04B348DBEF00}" srcOrd="0" destOrd="0" presId="urn:microsoft.com/office/officeart/2005/8/layout/cycle6"/>
    <dgm:cxn modelId="{FB8997AD-9586-4E82-8667-EDB0CC3316E5}" srcId="{A7E04FAB-0896-4A94-AAEA-7E8DA0F013A4}" destId="{BCBE5EBC-348A-47BB-97BB-615131DB75EE}" srcOrd="2" destOrd="0" parTransId="{FB071C2D-A432-4FE7-B75D-1820828F3BA4}" sibTransId="{14033F62-3DF3-4F88-B9DE-15ACAE50FE73}"/>
    <dgm:cxn modelId="{AEBC29EB-FE03-4F20-A36B-288F46302FFA}" type="presOf" srcId="{BDF80FA6-FD4F-489D-BDC1-21CCD9E8DB87}" destId="{9DD74CA3-2487-4462-925B-E6FB3789707C}" srcOrd="0" destOrd="0" presId="urn:microsoft.com/office/officeart/2005/8/layout/cycle6"/>
    <dgm:cxn modelId="{D37EA587-7F63-431C-83D3-9184729B840E}" type="presOf" srcId="{BCBE5EBC-348A-47BB-97BB-615131DB75EE}" destId="{C79D492F-5A0A-4FEC-8F7D-58851C91BFD6}" srcOrd="0" destOrd="0" presId="urn:microsoft.com/office/officeart/2005/8/layout/cycle6"/>
    <dgm:cxn modelId="{BA3443E0-C0F9-4BF5-8EE7-7B2265DD9BFA}" type="presOf" srcId="{BDFEC63A-3618-42BA-876A-33FB0E081C72}" destId="{F1CB654E-AE90-4F3C-85E3-E56D3C6A8655}" srcOrd="0" destOrd="0" presId="urn:microsoft.com/office/officeart/2005/8/layout/cycle6"/>
    <dgm:cxn modelId="{383E4E82-B084-4FD2-8549-064A02A4D616}" srcId="{A7E04FAB-0896-4A94-AAEA-7E8DA0F013A4}" destId="{C09C63A5-ED5A-4F7B-9CFB-3EFC1F9BAD0B}" srcOrd="0" destOrd="0" parTransId="{44FB6C47-620E-420B-BF23-272995E645A1}" sibTransId="{BDF80FA6-FD4F-489D-BDC1-21CCD9E8DB87}"/>
    <dgm:cxn modelId="{7C6D45B6-9F91-4704-BBB5-4884BC8E0B99}" type="presOf" srcId="{C09C63A5-ED5A-4F7B-9CFB-3EFC1F9BAD0B}" destId="{8D081DD4-B973-4F0D-84A0-F9B5FD1F8AF6}" srcOrd="0" destOrd="0" presId="urn:microsoft.com/office/officeart/2005/8/layout/cycle6"/>
    <dgm:cxn modelId="{976D7EA5-FAC8-493E-BA0E-AE8A0FD1E8A3}" srcId="{A7E04FAB-0896-4A94-AAEA-7E8DA0F013A4}" destId="{398FB1FE-B41D-4EA0-A126-61C3CE78F350}" srcOrd="4" destOrd="0" parTransId="{F587E1D2-ED9A-4E04-9A15-D9B00DBC950D}" sibTransId="{082DA215-294E-45FA-971F-38E4E3A70B17}"/>
    <dgm:cxn modelId="{BDCF1FB4-FC13-45A8-B965-DFC8837A7195}" type="presOf" srcId="{956D4BB7-F267-4FE7-8E0E-32EF2E2AD83A}" destId="{3694BC52-5D15-4A39-B5B8-FF9595B574B2}" srcOrd="0" destOrd="0" presId="urn:microsoft.com/office/officeart/2005/8/layout/cycle6"/>
    <dgm:cxn modelId="{A1EB569D-14D8-4443-83F1-E55C8CED4CC3}" srcId="{A7E04FAB-0896-4A94-AAEA-7E8DA0F013A4}" destId="{BDFEC63A-3618-42BA-876A-33FB0E081C72}" srcOrd="1" destOrd="0" parTransId="{85F9AC8F-8FBB-4BD9-9340-EA7546C8AD32}" sibTransId="{956D4BB7-F267-4FE7-8E0E-32EF2E2AD83A}"/>
    <dgm:cxn modelId="{5C10E316-CD82-41AC-890A-25C931EF6C94}" type="presOf" srcId="{398FB1FE-B41D-4EA0-A126-61C3CE78F350}" destId="{92563CF8-DC0C-4223-B932-B941CC1E0F80}" srcOrd="0" destOrd="0" presId="urn:microsoft.com/office/officeart/2005/8/layout/cycle6"/>
    <dgm:cxn modelId="{C1D60D3C-B503-4592-8043-8C1E139EF9D3}" type="presOf" srcId="{082DA215-294E-45FA-971F-38E4E3A70B17}" destId="{1234A2A2-997D-4F4D-A460-B71A6921D605}" srcOrd="0" destOrd="0" presId="urn:microsoft.com/office/officeart/2005/8/layout/cycle6"/>
    <dgm:cxn modelId="{90A0D285-00DF-4C67-9E1A-AAB1FAFEE81A}" srcId="{A7E04FAB-0896-4A94-AAEA-7E8DA0F013A4}" destId="{20D53042-62B5-4D73-9ED2-290A132D6ACE}" srcOrd="3" destOrd="0" parTransId="{94FC5514-B851-4247-8984-8320E9C5D8B5}" sibTransId="{B095E45F-469D-48F9-9BCF-38C2AF81A77F}"/>
    <dgm:cxn modelId="{314085B0-E453-487A-A005-9CE524479151}" type="presOf" srcId="{14033F62-3DF3-4F88-B9DE-15ACAE50FE73}" destId="{0773399F-19D1-4665-9ED9-B8B16C1BEC42}" srcOrd="0" destOrd="0" presId="urn:microsoft.com/office/officeart/2005/8/layout/cycle6"/>
    <dgm:cxn modelId="{1AE0B2F9-A893-4550-8199-1C903AFB48D1}" type="presOf" srcId="{B095E45F-469D-48F9-9BCF-38C2AF81A77F}" destId="{F3A1EF96-719C-47C0-A998-4DA0D2AAF20E}" srcOrd="0" destOrd="0" presId="urn:microsoft.com/office/officeart/2005/8/layout/cycle6"/>
    <dgm:cxn modelId="{95B0C268-CA87-4EA4-9A5E-8B4B8FC6C7DC}" type="presParOf" srcId="{33CBF8EC-8E35-458B-8104-A337AA2CCAA9}" destId="{8D081DD4-B973-4F0D-84A0-F9B5FD1F8AF6}" srcOrd="0" destOrd="0" presId="urn:microsoft.com/office/officeart/2005/8/layout/cycle6"/>
    <dgm:cxn modelId="{1884062C-674F-4CC5-8CB2-1610DABF255E}" type="presParOf" srcId="{33CBF8EC-8E35-458B-8104-A337AA2CCAA9}" destId="{B4935455-CE99-49B0-A14D-A6FE0B141D1B}" srcOrd="1" destOrd="0" presId="urn:microsoft.com/office/officeart/2005/8/layout/cycle6"/>
    <dgm:cxn modelId="{6CFE1C66-8BAF-480A-A651-F09272C3DA0B}" type="presParOf" srcId="{33CBF8EC-8E35-458B-8104-A337AA2CCAA9}" destId="{9DD74CA3-2487-4462-925B-E6FB3789707C}" srcOrd="2" destOrd="0" presId="urn:microsoft.com/office/officeart/2005/8/layout/cycle6"/>
    <dgm:cxn modelId="{2E582131-7383-4EFD-87DB-591ED41331F6}" type="presParOf" srcId="{33CBF8EC-8E35-458B-8104-A337AA2CCAA9}" destId="{F1CB654E-AE90-4F3C-85E3-E56D3C6A8655}" srcOrd="3" destOrd="0" presId="urn:microsoft.com/office/officeart/2005/8/layout/cycle6"/>
    <dgm:cxn modelId="{317231B5-A8BC-440C-9B32-C8A959F1CF86}" type="presParOf" srcId="{33CBF8EC-8E35-458B-8104-A337AA2CCAA9}" destId="{85167B35-5B19-4646-819F-7CC3AD7AFAE2}" srcOrd="4" destOrd="0" presId="urn:microsoft.com/office/officeart/2005/8/layout/cycle6"/>
    <dgm:cxn modelId="{11411460-CDDC-4C66-BB9C-FF62EFBE3074}" type="presParOf" srcId="{33CBF8EC-8E35-458B-8104-A337AA2CCAA9}" destId="{3694BC52-5D15-4A39-B5B8-FF9595B574B2}" srcOrd="5" destOrd="0" presId="urn:microsoft.com/office/officeart/2005/8/layout/cycle6"/>
    <dgm:cxn modelId="{1D1BB4AA-070B-4F70-B275-95A1BEFD8B4D}" type="presParOf" srcId="{33CBF8EC-8E35-458B-8104-A337AA2CCAA9}" destId="{C79D492F-5A0A-4FEC-8F7D-58851C91BFD6}" srcOrd="6" destOrd="0" presId="urn:microsoft.com/office/officeart/2005/8/layout/cycle6"/>
    <dgm:cxn modelId="{27317EFD-656C-4414-B6CE-2C3249D6DBEC}" type="presParOf" srcId="{33CBF8EC-8E35-458B-8104-A337AA2CCAA9}" destId="{C3AE735D-0EA3-4ED6-8FC6-5E82A7614CAB}" srcOrd="7" destOrd="0" presId="urn:microsoft.com/office/officeart/2005/8/layout/cycle6"/>
    <dgm:cxn modelId="{F5A48A53-C7F4-4E9B-AC48-5B353EC0F277}" type="presParOf" srcId="{33CBF8EC-8E35-458B-8104-A337AA2CCAA9}" destId="{0773399F-19D1-4665-9ED9-B8B16C1BEC42}" srcOrd="8" destOrd="0" presId="urn:microsoft.com/office/officeart/2005/8/layout/cycle6"/>
    <dgm:cxn modelId="{84553AF1-6AB8-4783-8522-FD563EF2BE73}" type="presParOf" srcId="{33CBF8EC-8E35-458B-8104-A337AA2CCAA9}" destId="{90315F65-5AB2-408F-A11F-04B348DBEF00}" srcOrd="9" destOrd="0" presId="urn:microsoft.com/office/officeart/2005/8/layout/cycle6"/>
    <dgm:cxn modelId="{66598C2D-ECF5-4EE6-8966-F109FC3366A3}" type="presParOf" srcId="{33CBF8EC-8E35-458B-8104-A337AA2CCAA9}" destId="{9BA74EB8-D17A-4D7F-B3B3-44D3514CF9FF}" srcOrd="10" destOrd="0" presId="urn:microsoft.com/office/officeart/2005/8/layout/cycle6"/>
    <dgm:cxn modelId="{177B5E0D-B9C1-4691-B6C8-79C305F9E52D}" type="presParOf" srcId="{33CBF8EC-8E35-458B-8104-A337AA2CCAA9}" destId="{F3A1EF96-719C-47C0-A998-4DA0D2AAF20E}" srcOrd="11" destOrd="0" presId="urn:microsoft.com/office/officeart/2005/8/layout/cycle6"/>
    <dgm:cxn modelId="{3763D58D-F282-4E4E-9E6C-0455F5DA29A6}" type="presParOf" srcId="{33CBF8EC-8E35-458B-8104-A337AA2CCAA9}" destId="{92563CF8-DC0C-4223-B932-B941CC1E0F80}" srcOrd="12" destOrd="0" presId="urn:microsoft.com/office/officeart/2005/8/layout/cycle6"/>
    <dgm:cxn modelId="{49EF1F26-98F6-4A74-A82C-820305BE995A}" type="presParOf" srcId="{33CBF8EC-8E35-458B-8104-A337AA2CCAA9}" destId="{29DB2A3E-8189-4C9A-9223-0342C9D1AD58}" srcOrd="13" destOrd="0" presId="urn:microsoft.com/office/officeart/2005/8/layout/cycle6"/>
    <dgm:cxn modelId="{60E19BCD-89D7-4E29-80A3-85A41E253CAA}" type="presParOf" srcId="{33CBF8EC-8E35-458B-8104-A337AA2CCAA9}" destId="{1234A2A2-997D-4F4D-A460-B71A6921D605}" srcOrd="14" destOrd="0" presId="urn:microsoft.com/office/officeart/2005/8/layout/cycle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E04FAB-0896-4A94-AAEA-7E8DA0F013A4}" type="doc">
      <dgm:prSet loTypeId="urn:microsoft.com/office/officeart/2005/8/layout/cycle6" loCatId="cycle" qsTypeId="urn:microsoft.com/office/officeart/2005/8/quickstyle/simple1" qsCatId="simple" csTypeId="urn:microsoft.com/office/officeart/2005/8/colors/accent3_1" csCatId="accent3" phldr="1"/>
      <dgm:spPr/>
      <dgm:t>
        <a:bodyPr/>
        <a:lstStyle/>
        <a:p>
          <a:endParaRPr lang="es-VE"/>
        </a:p>
      </dgm:t>
    </dgm:pt>
    <dgm:pt modelId="{C09C63A5-ED5A-4F7B-9CFB-3EFC1F9BAD0B}">
      <dgm:prSet phldrT="[Texto]"/>
      <dgm:spPr>
        <a:ln>
          <a:solidFill>
            <a:srgbClr val="006220"/>
          </a:solidFill>
        </a:ln>
      </dgm:spPr>
      <dgm:t>
        <a:bodyPr/>
        <a:lstStyle/>
        <a:p>
          <a:r>
            <a:rPr lang="es-VE" dirty="0" smtClean="0"/>
            <a:t>Extensión social</a:t>
          </a:r>
          <a:endParaRPr lang="es-VE" dirty="0"/>
        </a:p>
      </dgm:t>
    </dgm:pt>
    <dgm:pt modelId="{44FB6C47-620E-420B-BF23-272995E645A1}" type="parTrans" cxnId="{383E4E82-B084-4FD2-8549-064A02A4D616}">
      <dgm:prSet/>
      <dgm:spPr/>
      <dgm:t>
        <a:bodyPr/>
        <a:lstStyle/>
        <a:p>
          <a:endParaRPr lang="es-VE"/>
        </a:p>
      </dgm:t>
    </dgm:pt>
    <dgm:pt modelId="{BDF80FA6-FD4F-489D-BDC1-21CCD9E8DB87}" type="sibTrans" cxnId="{383E4E82-B084-4FD2-8549-064A02A4D616}">
      <dgm:prSet/>
      <dgm:spPr>
        <a:ln>
          <a:solidFill>
            <a:srgbClr val="006220"/>
          </a:solidFill>
        </a:ln>
      </dgm:spPr>
      <dgm:t>
        <a:bodyPr/>
        <a:lstStyle/>
        <a:p>
          <a:endParaRPr lang="es-VE"/>
        </a:p>
      </dgm:t>
    </dgm:pt>
    <dgm:pt modelId="{BDFEC63A-3618-42BA-876A-33FB0E081C72}">
      <dgm:prSet phldrT="[Texto]"/>
      <dgm:spPr>
        <a:ln>
          <a:solidFill>
            <a:srgbClr val="006220"/>
          </a:solidFill>
        </a:ln>
      </dgm:spPr>
      <dgm:t>
        <a:bodyPr/>
        <a:lstStyle/>
        <a:p>
          <a:r>
            <a:rPr lang="es-VE" dirty="0" smtClean="0"/>
            <a:t>Formación continua</a:t>
          </a:r>
          <a:endParaRPr lang="es-VE" dirty="0"/>
        </a:p>
      </dgm:t>
    </dgm:pt>
    <dgm:pt modelId="{85F9AC8F-8FBB-4BD9-9340-EA7546C8AD32}" type="parTrans" cxnId="{A1EB569D-14D8-4443-83F1-E55C8CED4CC3}">
      <dgm:prSet/>
      <dgm:spPr/>
      <dgm:t>
        <a:bodyPr/>
        <a:lstStyle/>
        <a:p>
          <a:endParaRPr lang="es-VE"/>
        </a:p>
      </dgm:t>
    </dgm:pt>
    <dgm:pt modelId="{956D4BB7-F267-4FE7-8E0E-32EF2E2AD83A}" type="sibTrans" cxnId="{A1EB569D-14D8-4443-83F1-E55C8CED4CC3}">
      <dgm:prSet/>
      <dgm:spPr>
        <a:ln>
          <a:solidFill>
            <a:srgbClr val="006220"/>
          </a:solidFill>
        </a:ln>
      </dgm:spPr>
      <dgm:t>
        <a:bodyPr/>
        <a:lstStyle/>
        <a:p>
          <a:endParaRPr lang="es-VE"/>
        </a:p>
      </dgm:t>
    </dgm:pt>
    <dgm:pt modelId="{398FB1FE-B41D-4EA0-A126-61C3CE78F350}">
      <dgm:prSet phldrT="[Texto]"/>
      <dgm:spPr>
        <a:ln>
          <a:solidFill>
            <a:srgbClr val="006220"/>
          </a:solidFill>
        </a:ln>
      </dgm:spPr>
      <dgm:t>
        <a:bodyPr/>
        <a:lstStyle/>
        <a:p>
          <a:r>
            <a:rPr lang="es-VE" dirty="0" smtClean="0"/>
            <a:t>Vinculación con las empresas</a:t>
          </a:r>
          <a:endParaRPr lang="es-VE" dirty="0"/>
        </a:p>
      </dgm:t>
    </dgm:pt>
    <dgm:pt modelId="{F587E1D2-ED9A-4E04-9A15-D9B00DBC950D}" type="parTrans" cxnId="{976D7EA5-FAC8-493E-BA0E-AE8A0FD1E8A3}">
      <dgm:prSet/>
      <dgm:spPr/>
      <dgm:t>
        <a:bodyPr/>
        <a:lstStyle/>
        <a:p>
          <a:endParaRPr lang="es-VE"/>
        </a:p>
      </dgm:t>
    </dgm:pt>
    <dgm:pt modelId="{082DA215-294E-45FA-971F-38E4E3A70B17}" type="sibTrans" cxnId="{976D7EA5-FAC8-493E-BA0E-AE8A0FD1E8A3}">
      <dgm:prSet/>
      <dgm:spPr>
        <a:ln>
          <a:solidFill>
            <a:srgbClr val="006220"/>
          </a:solidFill>
        </a:ln>
      </dgm:spPr>
      <dgm:t>
        <a:bodyPr/>
        <a:lstStyle/>
        <a:p>
          <a:endParaRPr lang="es-VE"/>
        </a:p>
      </dgm:t>
    </dgm:pt>
    <dgm:pt modelId="{33CBF8EC-8E35-458B-8104-A337AA2CCAA9}" type="pres">
      <dgm:prSet presAssocID="{A7E04FAB-0896-4A94-AAEA-7E8DA0F013A4}" presName="cycle" presStyleCnt="0">
        <dgm:presLayoutVars>
          <dgm:dir/>
          <dgm:resizeHandles val="exact"/>
        </dgm:presLayoutVars>
      </dgm:prSet>
      <dgm:spPr/>
      <dgm:t>
        <a:bodyPr/>
        <a:lstStyle/>
        <a:p>
          <a:endParaRPr lang="es-ES"/>
        </a:p>
      </dgm:t>
    </dgm:pt>
    <dgm:pt modelId="{8D081DD4-B973-4F0D-84A0-F9B5FD1F8AF6}" type="pres">
      <dgm:prSet presAssocID="{C09C63A5-ED5A-4F7B-9CFB-3EFC1F9BAD0B}" presName="node" presStyleLbl="node1" presStyleIdx="0" presStyleCnt="3">
        <dgm:presLayoutVars>
          <dgm:bulletEnabled val="1"/>
        </dgm:presLayoutVars>
      </dgm:prSet>
      <dgm:spPr/>
      <dgm:t>
        <a:bodyPr/>
        <a:lstStyle/>
        <a:p>
          <a:endParaRPr lang="es-VE"/>
        </a:p>
      </dgm:t>
    </dgm:pt>
    <dgm:pt modelId="{B4935455-CE99-49B0-A14D-A6FE0B141D1B}" type="pres">
      <dgm:prSet presAssocID="{C09C63A5-ED5A-4F7B-9CFB-3EFC1F9BAD0B}" presName="spNode" presStyleCnt="0"/>
      <dgm:spPr/>
      <dgm:t>
        <a:bodyPr/>
        <a:lstStyle/>
        <a:p>
          <a:endParaRPr lang="es-VE"/>
        </a:p>
      </dgm:t>
    </dgm:pt>
    <dgm:pt modelId="{9DD74CA3-2487-4462-925B-E6FB3789707C}" type="pres">
      <dgm:prSet presAssocID="{BDF80FA6-FD4F-489D-BDC1-21CCD9E8DB87}" presName="sibTrans" presStyleLbl="sibTrans1D1" presStyleIdx="0" presStyleCnt="3"/>
      <dgm:spPr/>
      <dgm:t>
        <a:bodyPr/>
        <a:lstStyle/>
        <a:p>
          <a:endParaRPr lang="es-ES"/>
        </a:p>
      </dgm:t>
    </dgm:pt>
    <dgm:pt modelId="{F1CB654E-AE90-4F3C-85E3-E56D3C6A8655}" type="pres">
      <dgm:prSet presAssocID="{BDFEC63A-3618-42BA-876A-33FB0E081C72}" presName="node" presStyleLbl="node1" presStyleIdx="1" presStyleCnt="3">
        <dgm:presLayoutVars>
          <dgm:bulletEnabled val="1"/>
        </dgm:presLayoutVars>
      </dgm:prSet>
      <dgm:spPr/>
      <dgm:t>
        <a:bodyPr/>
        <a:lstStyle/>
        <a:p>
          <a:endParaRPr lang="es-ES"/>
        </a:p>
      </dgm:t>
    </dgm:pt>
    <dgm:pt modelId="{85167B35-5B19-4646-819F-7CC3AD7AFAE2}" type="pres">
      <dgm:prSet presAssocID="{BDFEC63A-3618-42BA-876A-33FB0E081C72}" presName="spNode" presStyleCnt="0"/>
      <dgm:spPr/>
      <dgm:t>
        <a:bodyPr/>
        <a:lstStyle/>
        <a:p>
          <a:endParaRPr lang="es-VE"/>
        </a:p>
      </dgm:t>
    </dgm:pt>
    <dgm:pt modelId="{3694BC52-5D15-4A39-B5B8-FF9595B574B2}" type="pres">
      <dgm:prSet presAssocID="{956D4BB7-F267-4FE7-8E0E-32EF2E2AD83A}" presName="sibTrans" presStyleLbl="sibTrans1D1" presStyleIdx="1" presStyleCnt="3"/>
      <dgm:spPr/>
      <dgm:t>
        <a:bodyPr/>
        <a:lstStyle/>
        <a:p>
          <a:endParaRPr lang="es-ES"/>
        </a:p>
      </dgm:t>
    </dgm:pt>
    <dgm:pt modelId="{92563CF8-DC0C-4223-B932-B941CC1E0F80}" type="pres">
      <dgm:prSet presAssocID="{398FB1FE-B41D-4EA0-A126-61C3CE78F350}" presName="node" presStyleLbl="node1" presStyleIdx="2" presStyleCnt="3">
        <dgm:presLayoutVars>
          <dgm:bulletEnabled val="1"/>
        </dgm:presLayoutVars>
      </dgm:prSet>
      <dgm:spPr/>
      <dgm:t>
        <a:bodyPr/>
        <a:lstStyle/>
        <a:p>
          <a:endParaRPr lang="es-ES"/>
        </a:p>
      </dgm:t>
    </dgm:pt>
    <dgm:pt modelId="{29DB2A3E-8189-4C9A-9223-0342C9D1AD58}" type="pres">
      <dgm:prSet presAssocID="{398FB1FE-B41D-4EA0-A126-61C3CE78F350}" presName="spNode" presStyleCnt="0"/>
      <dgm:spPr/>
      <dgm:t>
        <a:bodyPr/>
        <a:lstStyle/>
        <a:p>
          <a:endParaRPr lang="es-VE"/>
        </a:p>
      </dgm:t>
    </dgm:pt>
    <dgm:pt modelId="{1234A2A2-997D-4F4D-A460-B71A6921D605}" type="pres">
      <dgm:prSet presAssocID="{082DA215-294E-45FA-971F-38E4E3A70B17}" presName="sibTrans" presStyleLbl="sibTrans1D1" presStyleIdx="2" presStyleCnt="3"/>
      <dgm:spPr/>
      <dgm:t>
        <a:bodyPr/>
        <a:lstStyle/>
        <a:p>
          <a:endParaRPr lang="es-ES"/>
        </a:p>
      </dgm:t>
    </dgm:pt>
  </dgm:ptLst>
  <dgm:cxnLst>
    <dgm:cxn modelId="{A1EB569D-14D8-4443-83F1-E55C8CED4CC3}" srcId="{A7E04FAB-0896-4A94-AAEA-7E8DA0F013A4}" destId="{BDFEC63A-3618-42BA-876A-33FB0E081C72}" srcOrd="1" destOrd="0" parTransId="{85F9AC8F-8FBB-4BD9-9340-EA7546C8AD32}" sibTransId="{956D4BB7-F267-4FE7-8E0E-32EF2E2AD83A}"/>
    <dgm:cxn modelId="{A15E44A9-59C5-43EA-9E7A-FACD37791048}" type="presOf" srcId="{BDFEC63A-3618-42BA-876A-33FB0E081C72}" destId="{F1CB654E-AE90-4F3C-85E3-E56D3C6A8655}" srcOrd="0" destOrd="0" presId="urn:microsoft.com/office/officeart/2005/8/layout/cycle6"/>
    <dgm:cxn modelId="{FD4C2218-BBEA-49EA-A70D-E0850090C8ED}" type="presOf" srcId="{956D4BB7-F267-4FE7-8E0E-32EF2E2AD83A}" destId="{3694BC52-5D15-4A39-B5B8-FF9595B574B2}" srcOrd="0" destOrd="0" presId="urn:microsoft.com/office/officeart/2005/8/layout/cycle6"/>
    <dgm:cxn modelId="{6E0BB8F9-66B2-4ECE-9CBE-DD6D9D980FC4}" type="presOf" srcId="{082DA215-294E-45FA-971F-38E4E3A70B17}" destId="{1234A2A2-997D-4F4D-A460-B71A6921D605}" srcOrd="0" destOrd="0" presId="urn:microsoft.com/office/officeart/2005/8/layout/cycle6"/>
    <dgm:cxn modelId="{E3601D3A-F039-4462-BAFE-28C104D1553A}" type="presOf" srcId="{C09C63A5-ED5A-4F7B-9CFB-3EFC1F9BAD0B}" destId="{8D081DD4-B973-4F0D-84A0-F9B5FD1F8AF6}" srcOrd="0" destOrd="0" presId="urn:microsoft.com/office/officeart/2005/8/layout/cycle6"/>
    <dgm:cxn modelId="{E65832AC-5D48-4520-8D4C-DF183EB7D209}" type="presOf" srcId="{398FB1FE-B41D-4EA0-A126-61C3CE78F350}" destId="{92563CF8-DC0C-4223-B932-B941CC1E0F80}" srcOrd="0" destOrd="0" presId="urn:microsoft.com/office/officeart/2005/8/layout/cycle6"/>
    <dgm:cxn modelId="{976D7EA5-FAC8-493E-BA0E-AE8A0FD1E8A3}" srcId="{A7E04FAB-0896-4A94-AAEA-7E8DA0F013A4}" destId="{398FB1FE-B41D-4EA0-A126-61C3CE78F350}" srcOrd="2" destOrd="0" parTransId="{F587E1D2-ED9A-4E04-9A15-D9B00DBC950D}" sibTransId="{082DA215-294E-45FA-971F-38E4E3A70B17}"/>
    <dgm:cxn modelId="{383E4E82-B084-4FD2-8549-064A02A4D616}" srcId="{A7E04FAB-0896-4A94-AAEA-7E8DA0F013A4}" destId="{C09C63A5-ED5A-4F7B-9CFB-3EFC1F9BAD0B}" srcOrd="0" destOrd="0" parTransId="{44FB6C47-620E-420B-BF23-272995E645A1}" sibTransId="{BDF80FA6-FD4F-489D-BDC1-21CCD9E8DB87}"/>
    <dgm:cxn modelId="{0FCEED9C-0C0C-480F-8910-6B64BC9037C2}" type="presOf" srcId="{BDF80FA6-FD4F-489D-BDC1-21CCD9E8DB87}" destId="{9DD74CA3-2487-4462-925B-E6FB3789707C}" srcOrd="0" destOrd="0" presId="urn:microsoft.com/office/officeart/2005/8/layout/cycle6"/>
    <dgm:cxn modelId="{0068680F-942C-4C98-91C3-B08B1886A2C3}" type="presOf" srcId="{A7E04FAB-0896-4A94-AAEA-7E8DA0F013A4}" destId="{33CBF8EC-8E35-458B-8104-A337AA2CCAA9}" srcOrd="0" destOrd="0" presId="urn:microsoft.com/office/officeart/2005/8/layout/cycle6"/>
    <dgm:cxn modelId="{0ACB7B63-E896-4B70-94A8-E36C56A9158A}" type="presParOf" srcId="{33CBF8EC-8E35-458B-8104-A337AA2CCAA9}" destId="{8D081DD4-B973-4F0D-84A0-F9B5FD1F8AF6}" srcOrd="0" destOrd="0" presId="urn:microsoft.com/office/officeart/2005/8/layout/cycle6"/>
    <dgm:cxn modelId="{6DF2C9B4-1A83-4FB8-A13D-D3CAA3C07AD9}" type="presParOf" srcId="{33CBF8EC-8E35-458B-8104-A337AA2CCAA9}" destId="{B4935455-CE99-49B0-A14D-A6FE0B141D1B}" srcOrd="1" destOrd="0" presId="urn:microsoft.com/office/officeart/2005/8/layout/cycle6"/>
    <dgm:cxn modelId="{B2E01D24-2B45-4466-8E9B-B50BF6593A6E}" type="presParOf" srcId="{33CBF8EC-8E35-458B-8104-A337AA2CCAA9}" destId="{9DD74CA3-2487-4462-925B-E6FB3789707C}" srcOrd="2" destOrd="0" presId="urn:microsoft.com/office/officeart/2005/8/layout/cycle6"/>
    <dgm:cxn modelId="{70CFBED5-394F-46A7-93DE-AA8CE178EA0F}" type="presParOf" srcId="{33CBF8EC-8E35-458B-8104-A337AA2CCAA9}" destId="{F1CB654E-AE90-4F3C-85E3-E56D3C6A8655}" srcOrd="3" destOrd="0" presId="urn:microsoft.com/office/officeart/2005/8/layout/cycle6"/>
    <dgm:cxn modelId="{3B41C54D-30CB-45F2-B87F-430C7EF87EEA}" type="presParOf" srcId="{33CBF8EC-8E35-458B-8104-A337AA2CCAA9}" destId="{85167B35-5B19-4646-819F-7CC3AD7AFAE2}" srcOrd="4" destOrd="0" presId="urn:microsoft.com/office/officeart/2005/8/layout/cycle6"/>
    <dgm:cxn modelId="{CF2A2A62-D493-4D9E-9BCD-200F2AD4BBDC}" type="presParOf" srcId="{33CBF8EC-8E35-458B-8104-A337AA2CCAA9}" destId="{3694BC52-5D15-4A39-B5B8-FF9595B574B2}" srcOrd="5" destOrd="0" presId="urn:microsoft.com/office/officeart/2005/8/layout/cycle6"/>
    <dgm:cxn modelId="{85E7CC79-04B7-4E20-BFF3-3C431FFD760C}" type="presParOf" srcId="{33CBF8EC-8E35-458B-8104-A337AA2CCAA9}" destId="{92563CF8-DC0C-4223-B932-B941CC1E0F80}" srcOrd="6" destOrd="0" presId="urn:microsoft.com/office/officeart/2005/8/layout/cycle6"/>
    <dgm:cxn modelId="{6BBB7E5D-E37D-4C27-9BA2-6E2CF99575F0}" type="presParOf" srcId="{33CBF8EC-8E35-458B-8104-A337AA2CCAA9}" destId="{29DB2A3E-8189-4C9A-9223-0342C9D1AD58}" srcOrd="7" destOrd="0" presId="urn:microsoft.com/office/officeart/2005/8/layout/cycle6"/>
    <dgm:cxn modelId="{958FFD6B-E733-4599-B2FC-F7B6CE546252}" type="presParOf" srcId="{33CBF8EC-8E35-458B-8104-A337AA2CCAA9}" destId="{1234A2A2-997D-4F4D-A460-B71A6921D605}" srcOrd="8" destOrd="0" presId="urn:microsoft.com/office/officeart/2005/8/layout/cycle6"/>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BF2A07-B8E7-4911-BB92-FA34FB36D647}">
      <dsp:nvSpPr>
        <dsp:cNvPr id="0" name=""/>
        <dsp:cNvSpPr/>
      </dsp:nvSpPr>
      <dsp:spPr>
        <a:xfrm>
          <a:off x="3736" y="0"/>
          <a:ext cx="2405506" cy="616571"/>
        </a:xfrm>
        <a:prstGeom prst="chevron">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VE" sz="2000" kern="1200" dirty="0" smtClean="0">
              <a:solidFill>
                <a:schemeClr val="accent1">
                  <a:lumMod val="10000"/>
                </a:schemeClr>
              </a:solidFill>
              <a:effectLst>
                <a:outerShdw blurRad="38100" dist="38100" dir="2700000" algn="tl">
                  <a:srgbClr val="000000">
                    <a:alpha val="43137"/>
                  </a:srgbClr>
                </a:outerShdw>
              </a:effectLst>
              <a:latin typeface="+mj-lt"/>
            </a:rPr>
            <a:t>Población humana</a:t>
          </a:r>
          <a:endParaRPr lang="es-VE" sz="2000" kern="1200" dirty="0">
            <a:solidFill>
              <a:schemeClr val="accent1">
                <a:lumMod val="10000"/>
              </a:schemeClr>
            </a:solidFill>
            <a:effectLst>
              <a:outerShdw blurRad="38100" dist="38100" dir="2700000" algn="tl">
                <a:srgbClr val="000000">
                  <a:alpha val="43137"/>
                </a:srgbClr>
              </a:outerShdw>
            </a:effectLst>
            <a:latin typeface="+mj-lt"/>
          </a:endParaRPr>
        </a:p>
      </dsp:txBody>
      <dsp:txXfrm>
        <a:off x="3736" y="0"/>
        <a:ext cx="2405506" cy="616571"/>
      </dsp:txXfrm>
    </dsp:sp>
    <dsp:sp modelId="{11655C7A-7CC7-46E6-BF9D-260D7259FF09}">
      <dsp:nvSpPr>
        <dsp:cNvPr id="0" name=""/>
        <dsp:cNvSpPr/>
      </dsp:nvSpPr>
      <dsp:spPr>
        <a:xfrm>
          <a:off x="3736" y="693643"/>
          <a:ext cx="1924405" cy="164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s-VE" sz="2000" kern="1200" dirty="0" smtClean="0">
              <a:solidFill>
                <a:schemeClr val="accent1">
                  <a:lumMod val="10000"/>
                </a:schemeClr>
              </a:solidFill>
              <a:effectLst>
                <a:outerShdw blurRad="38100" dist="38100" dir="2700000" algn="tl">
                  <a:srgbClr val="000000">
                    <a:alpha val="43137"/>
                  </a:srgbClr>
                </a:outerShdw>
              </a:effectLst>
              <a:latin typeface="+mj-lt"/>
            </a:rPr>
            <a:t>Crecimiento poblacional</a:t>
          </a:r>
          <a:endParaRPr lang="es-VE" sz="2000" kern="1200" dirty="0">
            <a:solidFill>
              <a:schemeClr val="accent1">
                <a:lumMod val="10000"/>
              </a:schemeClr>
            </a:solidFill>
            <a:effectLst>
              <a:outerShdw blurRad="38100" dist="38100" dir="2700000" algn="tl">
                <a:srgbClr val="000000">
                  <a:alpha val="43137"/>
                </a:srgbClr>
              </a:outerShdw>
            </a:effectLst>
            <a:latin typeface="+mj-lt"/>
          </a:endParaRPr>
        </a:p>
        <a:p>
          <a:pPr marL="228600" lvl="1" indent="-228600" algn="l" defTabSz="889000">
            <a:lnSpc>
              <a:spcPct val="90000"/>
            </a:lnSpc>
            <a:spcBef>
              <a:spcPct val="0"/>
            </a:spcBef>
            <a:spcAft>
              <a:spcPct val="15000"/>
            </a:spcAft>
            <a:buChar char="••"/>
          </a:pPr>
          <a:r>
            <a:rPr lang="es-VE" sz="2000" kern="1200" dirty="0" smtClean="0">
              <a:solidFill>
                <a:schemeClr val="accent1">
                  <a:lumMod val="10000"/>
                </a:schemeClr>
              </a:solidFill>
              <a:effectLst>
                <a:outerShdw blurRad="38100" dist="38100" dir="2700000" algn="tl">
                  <a:srgbClr val="000000">
                    <a:alpha val="43137"/>
                  </a:srgbClr>
                </a:outerShdw>
              </a:effectLst>
              <a:latin typeface="+mj-lt"/>
            </a:rPr>
            <a:t>Bienes y servicios</a:t>
          </a:r>
          <a:endParaRPr lang="es-VE" sz="2000" kern="1200" dirty="0">
            <a:solidFill>
              <a:schemeClr val="accent1">
                <a:lumMod val="10000"/>
              </a:schemeClr>
            </a:solidFill>
            <a:effectLst>
              <a:outerShdw blurRad="38100" dist="38100" dir="2700000" algn="tl">
                <a:srgbClr val="000000">
                  <a:alpha val="43137"/>
                </a:srgbClr>
              </a:outerShdw>
            </a:effectLst>
            <a:latin typeface="+mj-lt"/>
          </a:endParaRPr>
        </a:p>
      </dsp:txBody>
      <dsp:txXfrm>
        <a:off x="3736" y="693643"/>
        <a:ext cx="1924405" cy="1642164"/>
      </dsp:txXfrm>
    </dsp:sp>
    <dsp:sp modelId="{DECA5D15-DA03-4DC2-934D-83185412FE0C}">
      <dsp:nvSpPr>
        <dsp:cNvPr id="0" name=""/>
        <dsp:cNvSpPr/>
      </dsp:nvSpPr>
      <dsp:spPr>
        <a:xfrm>
          <a:off x="2193454" y="0"/>
          <a:ext cx="2405506" cy="616571"/>
        </a:xfrm>
        <a:prstGeom prst="chevron">
          <a:avLst/>
        </a:prstGeom>
        <a:solidFill>
          <a:schemeClr val="accent3">
            <a:shade val="80000"/>
            <a:hueOff val="109454"/>
            <a:satOff val="-716"/>
            <a:lumOff val="122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VE" sz="2000" kern="1200" dirty="0" smtClean="0">
              <a:solidFill>
                <a:schemeClr val="accent1">
                  <a:lumMod val="10000"/>
                </a:schemeClr>
              </a:solidFill>
              <a:effectLst>
                <a:outerShdw blurRad="38100" dist="38100" dir="2700000" algn="tl">
                  <a:srgbClr val="000000">
                    <a:alpha val="43137"/>
                  </a:srgbClr>
                </a:outerShdw>
              </a:effectLst>
              <a:latin typeface="+mj-lt"/>
            </a:rPr>
            <a:t>Interacción en su entorno</a:t>
          </a:r>
          <a:endParaRPr lang="es-VE" sz="2000" kern="1200" dirty="0">
            <a:solidFill>
              <a:schemeClr val="accent1">
                <a:lumMod val="10000"/>
              </a:schemeClr>
            </a:solidFill>
            <a:effectLst>
              <a:outerShdw blurRad="38100" dist="38100" dir="2700000" algn="tl">
                <a:srgbClr val="000000">
                  <a:alpha val="43137"/>
                </a:srgbClr>
              </a:outerShdw>
            </a:effectLst>
            <a:latin typeface="+mj-lt"/>
          </a:endParaRPr>
        </a:p>
      </dsp:txBody>
      <dsp:txXfrm>
        <a:off x="2193454" y="0"/>
        <a:ext cx="2405506" cy="616571"/>
      </dsp:txXfrm>
    </dsp:sp>
    <dsp:sp modelId="{D1C6E4E1-A0C4-44F1-8BDD-19FDA6D78AE6}">
      <dsp:nvSpPr>
        <dsp:cNvPr id="0" name=""/>
        <dsp:cNvSpPr/>
      </dsp:nvSpPr>
      <dsp:spPr>
        <a:xfrm>
          <a:off x="2193454" y="693643"/>
          <a:ext cx="1924405" cy="164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s-VE" sz="2000" kern="1200" dirty="0" smtClean="0">
              <a:solidFill>
                <a:schemeClr val="accent1">
                  <a:lumMod val="10000"/>
                </a:schemeClr>
              </a:solidFill>
              <a:effectLst>
                <a:outerShdw blurRad="38100" dist="38100" dir="2700000" algn="tl">
                  <a:srgbClr val="000000">
                    <a:alpha val="43137"/>
                  </a:srgbClr>
                </a:outerShdw>
              </a:effectLst>
              <a:latin typeface="+mj-lt"/>
            </a:rPr>
            <a:t>Consumo de recursos naturales</a:t>
          </a:r>
          <a:endParaRPr lang="es-VE" sz="2000" kern="1200" dirty="0">
            <a:solidFill>
              <a:schemeClr val="accent1">
                <a:lumMod val="10000"/>
              </a:schemeClr>
            </a:solidFill>
            <a:effectLst>
              <a:outerShdw blurRad="38100" dist="38100" dir="2700000" algn="tl">
                <a:srgbClr val="000000">
                  <a:alpha val="43137"/>
                </a:srgbClr>
              </a:outerShdw>
            </a:effectLst>
            <a:latin typeface="+mj-lt"/>
          </a:endParaRPr>
        </a:p>
        <a:p>
          <a:pPr marL="228600" lvl="1" indent="-228600" algn="l" defTabSz="889000">
            <a:lnSpc>
              <a:spcPct val="90000"/>
            </a:lnSpc>
            <a:spcBef>
              <a:spcPct val="0"/>
            </a:spcBef>
            <a:spcAft>
              <a:spcPct val="15000"/>
            </a:spcAft>
            <a:buChar char="••"/>
          </a:pPr>
          <a:r>
            <a:rPr lang="es-VE" sz="2000" kern="1200" dirty="0" smtClean="0">
              <a:solidFill>
                <a:schemeClr val="accent1">
                  <a:lumMod val="10000"/>
                </a:schemeClr>
              </a:solidFill>
              <a:effectLst>
                <a:outerShdw blurRad="38100" dist="38100" dir="2700000" algn="tl">
                  <a:srgbClr val="000000">
                    <a:alpha val="43137"/>
                  </a:srgbClr>
                </a:outerShdw>
              </a:effectLst>
              <a:latin typeface="+mj-lt"/>
            </a:rPr>
            <a:t>Contaminación</a:t>
          </a:r>
          <a:endParaRPr lang="es-VE" sz="2000" kern="1200" dirty="0">
            <a:solidFill>
              <a:schemeClr val="accent1">
                <a:lumMod val="10000"/>
              </a:schemeClr>
            </a:solidFill>
            <a:effectLst>
              <a:outerShdw blurRad="38100" dist="38100" dir="2700000" algn="tl">
                <a:srgbClr val="000000">
                  <a:alpha val="43137"/>
                </a:srgbClr>
              </a:outerShdw>
            </a:effectLst>
            <a:latin typeface="+mj-lt"/>
          </a:endParaRPr>
        </a:p>
        <a:p>
          <a:pPr marL="228600" lvl="1" indent="-228600" algn="l" defTabSz="889000">
            <a:lnSpc>
              <a:spcPct val="90000"/>
            </a:lnSpc>
            <a:spcBef>
              <a:spcPct val="0"/>
            </a:spcBef>
            <a:spcAft>
              <a:spcPct val="15000"/>
            </a:spcAft>
            <a:buChar char="••"/>
          </a:pPr>
          <a:r>
            <a:rPr lang="es-VE" sz="2000" kern="1200" dirty="0" smtClean="0">
              <a:solidFill>
                <a:schemeClr val="accent1">
                  <a:lumMod val="10000"/>
                </a:schemeClr>
              </a:solidFill>
              <a:effectLst>
                <a:outerShdw blurRad="38100" dist="38100" dir="2700000" algn="tl">
                  <a:srgbClr val="000000">
                    <a:alpha val="43137"/>
                  </a:srgbClr>
                </a:outerShdw>
              </a:effectLst>
              <a:latin typeface="+mj-lt"/>
            </a:rPr>
            <a:t>Degradación de hábitats</a:t>
          </a:r>
          <a:endParaRPr lang="es-VE" sz="2000" kern="1200" dirty="0">
            <a:solidFill>
              <a:schemeClr val="accent1">
                <a:lumMod val="10000"/>
              </a:schemeClr>
            </a:solidFill>
            <a:effectLst>
              <a:outerShdw blurRad="38100" dist="38100" dir="2700000" algn="tl">
                <a:srgbClr val="000000">
                  <a:alpha val="43137"/>
                </a:srgbClr>
              </a:outerShdw>
            </a:effectLst>
            <a:latin typeface="+mj-lt"/>
          </a:endParaRPr>
        </a:p>
      </dsp:txBody>
      <dsp:txXfrm>
        <a:off x="2193454" y="693643"/>
        <a:ext cx="1924405" cy="1642164"/>
      </dsp:txXfrm>
    </dsp:sp>
    <dsp:sp modelId="{4F288015-5148-4675-B216-84B2D74B0278}">
      <dsp:nvSpPr>
        <dsp:cNvPr id="0" name=""/>
        <dsp:cNvSpPr/>
      </dsp:nvSpPr>
      <dsp:spPr>
        <a:xfrm>
          <a:off x="4383172" y="0"/>
          <a:ext cx="2405506" cy="616571"/>
        </a:xfrm>
        <a:prstGeom prst="chevron">
          <a:avLst/>
        </a:prstGeom>
        <a:solidFill>
          <a:schemeClr val="accent3">
            <a:shade val="80000"/>
            <a:hueOff val="218909"/>
            <a:satOff val="-1431"/>
            <a:lumOff val="245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VE" sz="2000" kern="1200" dirty="0" smtClean="0">
              <a:solidFill>
                <a:schemeClr val="accent1">
                  <a:lumMod val="10000"/>
                </a:schemeClr>
              </a:solidFill>
              <a:effectLst>
                <a:outerShdw blurRad="38100" dist="38100" dir="2700000" algn="tl">
                  <a:srgbClr val="000000">
                    <a:alpha val="43137"/>
                  </a:srgbClr>
                </a:outerShdw>
              </a:effectLst>
              <a:latin typeface="+mj-lt"/>
            </a:rPr>
            <a:t>Alteraciones al ambiente</a:t>
          </a:r>
          <a:endParaRPr lang="es-VE" sz="2000" kern="1200" dirty="0">
            <a:solidFill>
              <a:schemeClr val="accent1">
                <a:lumMod val="10000"/>
              </a:schemeClr>
            </a:solidFill>
            <a:effectLst>
              <a:outerShdw blurRad="38100" dist="38100" dir="2700000" algn="tl">
                <a:srgbClr val="000000">
                  <a:alpha val="43137"/>
                </a:srgbClr>
              </a:outerShdw>
            </a:effectLst>
            <a:latin typeface="+mj-lt"/>
          </a:endParaRPr>
        </a:p>
      </dsp:txBody>
      <dsp:txXfrm>
        <a:off x="4383172" y="0"/>
        <a:ext cx="2405506" cy="616571"/>
      </dsp:txXfrm>
    </dsp:sp>
    <dsp:sp modelId="{880C5A54-0E82-44CC-8646-ABD4FC8809FA}">
      <dsp:nvSpPr>
        <dsp:cNvPr id="0" name=""/>
        <dsp:cNvSpPr/>
      </dsp:nvSpPr>
      <dsp:spPr>
        <a:xfrm>
          <a:off x="4383172" y="693643"/>
          <a:ext cx="1924405" cy="164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s-VE" sz="2000" kern="1200" dirty="0" smtClean="0">
              <a:solidFill>
                <a:schemeClr val="accent1">
                  <a:lumMod val="10000"/>
                </a:schemeClr>
              </a:solidFill>
              <a:effectLst>
                <a:outerShdw blurRad="38100" dist="38100" dir="2700000" algn="tl">
                  <a:srgbClr val="000000">
                    <a:alpha val="43137"/>
                  </a:srgbClr>
                </a:outerShdw>
              </a:effectLst>
              <a:latin typeface="+mj-lt"/>
            </a:rPr>
            <a:t>Problemas ambientales</a:t>
          </a:r>
          <a:endParaRPr lang="es-VE" sz="2000" kern="1200" dirty="0">
            <a:solidFill>
              <a:schemeClr val="accent1">
                <a:lumMod val="10000"/>
              </a:schemeClr>
            </a:solidFill>
            <a:effectLst>
              <a:outerShdw blurRad="38100" dist="38100" dir="2700000" algn="tl">
                <a:srgbClr val="000000">
                  <a:alpha val="43137"/>
                </a:srgbClr>
              </a:outerShdw>
            </a:effectLst>
            <a:latin typeface="+mj-lt"/>
          </a:endParaRPr>
        </a:p>
      </dsp:txBody>
      <dsp:txXfrm>
        <a:off x="4383172" y="693643"/>
        <a:ext cx="1924405" cy="164216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081DD4-B973-4F0D-84A0-F9B5FD1F8AF6}">
      <dsp:nvSpPr>
        <dsp:cNvPr id="0" name=""/>
        <dsp:cNvSpPr/>
      </dsp:nvSpPr>
      <dsp:spPr>
        <a:xfrm>
          <a:off x="529153" y="194861"/>
          <a:ext cx="703817" cy="457481"/>
        </a:xfrm>
        <a:prstGeom prst="roundRect">
          <a:avLst/>
        </a:prstGeom>
        <a:solidFill>
          <a:schemeClr val="lt1">
            <a:hueOff val="0"/>
            <a:satOff val="0"/>
            <a:lumOff val="0"/>
            <a:alphaOff val="0"/>
          </a:schemeClr>
        </a:solidFill>
        <a:ln w="25400" cap="flat" cmpd="sng" algn="ctr">
          <a:solidFill>
            <a:srgbClr val="00622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VE" sz="800" kern="1200" dirty="0" smtClean="0"/>
            <a:t>Programas ambientales</a:t>
          </a:r>
          <a:endParaRPr lang="es-VE" sz="800" kern="1200" dirty="0"/>
        </a:p>
      </dsp:txBody>
      <dsp:txXfrm>
        <a:off x="529153" y="194861"/>
        <a:ext cx="703817" cy="457481"/>
      </dsp:txXfrm>
    </dsp:sp>
    <dsp:sp modelId="{9DD74CA3-2487-4462-925B-E6FB3789707C}">
      <dsp:nvSpPr>
        <dsp:cNvPr id="0" name=""/>
        <dsp:cNvSpPr/>
      </dsp:nvSpPr>
      <dsp:spPr>
        <a:xfrm>
          <a:off x="270498" y="423602"/>
          <a:ext cx="1221127" cy="1221127"/>
        </a:xfrm>
        <a:custGeom>
          <a:avLst/>
          <a:gdLst/>
          <a:ahLst/>
          <a:cxnLst/>
          <a:rect l="0" t="0" r="0" b="0"/>
          <a:pathLst>
            <a:path>
              <a:moveTo>
                <a:pt x="967593" y="115268"/>
              </a:moveTo>
              <a:arcTo wR="610563" hR="610563" stAng="18347139" swAng="3649545"/>
            </a:path>
          </a:pathLst>
        </a:custGeom>
        <a:noFill/>
        <a:ln w="9525" cap="flat" cmpd="sng" algn="ctr">
          <a:solidFill>
            <a:srgbClr val="006220"/>
          </a:solidFill>
          <a:prstDash val="solid"/>
        </a:ln>
        <a:effectLst/>
      </dsp:spPr>
      <dsp:style>
        <a:lnRef idx="1">
          <a:scrgbClr r="0" g="0" b="0"/>
        </a:lnRef>
        <a:fillRef idx="0">
          <a:scrgbClr r="0" g="0" b="0"/>
        </a:fillRef>
        <a:effectRef idx="0">
          <a:scrgbClr r="0" g="0" b="0"/>
        </a:effectRef>
        <a:fontRef idx="minor"/>
      </dsp:style>
    </dsp:sp>
    <dsp:sp modelId="{F1CB654E-AE90-4F3C-85E3-E56D3C6A8655}">
      <dsp:nvSpPr>
        <dsp:cNvPr id="0" name=""/>
        <dsp:cNvSpPr/>
      </dsp:nvSpPr>
      <dsp:spPr>
        <a:xfrm>
          <a:off x="1057916" y="1110706"/>
          <a:ext cx="703817" cy="457481"/>
        </a:xfrm>
        <a:prstGeom prst="roundRect">
          <a:avLst/>
        </a:prstGeom>
        <a:solidFill>
          <a:schemeClr val="lt1">
            <a:hueOff val="0"/>
            <a:satOff val="0"/>
            <a:lumOff val="0"/>
            <a:alphaOff val="0"/>
          </a:schemeClr>
        </a:solidFill>
        <a:ln w="25400" cap="flat" cmpd="sng" algn="ctr">
          <a:solidFill>
            <a:srgbClr val="00622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VE" sz="800" kern="1200" dirty="0" smtClean="0"/>
            <a:t>Cátedra Institucional</a:t>
          </a:r>
          <a:endParaRPr lang="es-VE" sz="800" kern="1200" dirty="0"/>
        </a:p>
      </dsp:txBody>
      <dsp:txXfrm>
        <a:off x="1057916" y="1110706"/>
        <a:ext cx="703817" cy="457481"/>
      </dsp:txXfrm>
    </dsp:sp>
    <dsp:sp modelId="{3694BC52-5D15-4A39-B5B8-FF9595B574B2}">
      <dsp:nvSpPr>
        <dsp:cNvPr id="0" name=""/>
        <dsp:cNvSpPr/>
      </dsp:nvSpPr>
      <dsp:spPr>
        <a:xfrm>
          <a:off x="270498" y="423602"/>
          <a:ext cx="1221127" cy="1221127"/>
        </a:xfrm>
        <a:custGeom>
          <a:avLst/>
          <a:gdLst/>
          <a:ahLst/>
          <a:cxnLst/>
          <a:rect l="0" t="0" r="0" b="0"/>
          <a:pathLst>
            <a:path>
              <a:moveTo>
                <a:pt x="901358" y="1147430"/>
              </a:moveTo>
              <a:arcTo wR="610563" hR="610563" stAng="3693463" swAng="3413073"/>
            </a:path>
          </a:pathLst>
        </a:custGeom>
        <a:noFill/>
        <a:ln w="9525" cap="flat" cmpd="sng" algn="ctr">
          <a:solidFill>
            <a:srgbClr val="006220"/>
          </a:solidFill>
          <a:prstDash val="solid"/>
        </a:ln>
        <a:effectLst/>
      </dsp:spPr>
      <dsp:style>
        <a:lnRef idx="1">
          <a:scrgbClr r="0" g="0" b="0"/>
        </a:lnRef>
        <a:fillRef idx="0">
          <a:scrgbClr r="0" g="0" b="0"/>
        </a:fillRef>
        <a:effectRef idx="0">
          <a:scrgbClr r="0" g="0" b="0"/>
        </a:effectRef>
        <a:fontRef idx="minor"/>
      </dsp:style>
    </dsp:sp>
    <dsp:sp modelId="{92563CF8-DC0C-4223-B932-B941CC1E0F80}">
      <dsp:nvSpPr>
        <dsp:cNvPr id="0" name=""/>
        <dsp:cNvSpPr/>
      </dsp:nvSpPr>
      <dsp:spPr>
        <a:xfrm>
          <a:off x="389" y="1110706"/>
          <a:ext cx="703817" cy="457481"/>
        </a:xfrm>
        <a:prstGeom prst="roundRect">
          <a:avLst/>
        </a:prstGeom>
        <a:solidFill>
          <a:schemeClr val="lt1">
            <a:hueOff val="0"/>
            <a:satOff val="0"/>
            <a:lumOff val="0"/>
            <a:alphaOff val="0"/>
          </a:schemeClr>
        </a:solidFill>
        <a:ln w="25400" cap="flat" cmpd="sng" algn="ctr">
          <a:solidFill>
            <a:srgbClr val="00622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VE" sz="800" kern="1200" dirty="0" smtClean="0"/>
            <a:t>Promoción de contenidos</a:t>
          </a:r>
          <a:endParaRPr lang="es-VE" sz="800" kern="1200" dirty="0"/>
        </a:p>
      </dsp:txBody>
      <dsp:txXfrm>
        <a:off x="389" y="1110706"/>
        <a:ext cx="703817" cy="457481"/>
      </dsp:txXfrm>
    </dsp:sp>
    <dsp:sp modelId="{1234A2A2-997D-4F4D-A460-B71A6921D605}">
      <dsp:nvSpPr>
        <dsp:cNvPr id="0" name=""/>
        <dsp:cNvSpPr/>
      </dsp:nvSpPr>
      <dsp:spPr>
        <a:xfrm>
          <a:off x="270498" y="423602"/>
          <a:ext cx="1221127" cy="1221127"/>
        </a:xfrm>
        <a:custGeom>
          <a:avLst/>
          <a:gdLst/>
          <a:ahLst/>
          <a:cxnLst/>
          <a:rect l="0" t="0" r="0" b="0"/>
          <a:pathLst>
            <a:path>
              <a:moveTo>
                <a:pt x="4060" y="680860"/>
              </a:moveTo>
              <a:arcTo wR="610563" hR="610563" stAng="10403316" swAng="3649545"/>
            </a:path>
          </a:pathLst>
        </a:custGeom>
        <a:noFill/>
        <a:ln w="9525" cap="flat" cmpd="sng" algn="ctr">
          <a:solidFill>
            <a:srgbClr val="006220"/>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760F70-4FE4-4202-83C9-1C1984321E64}">
      <dsp:nvSpPr>
        <dsp:cNvPr id="0" name=""/>
        <dsp:cNvSpPr/>
      </dsp:nvSpPr>
      <dsp:spPr>
        <a:xfrm>
          <a:off x="0" y="34719"/>
          <a:ext cx="6096000" cy="711360"/>
        </a:xfrm>
        <a:prstGeom prst="roundRect">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VE" sz="1800" kern="1200" dirty="0" smtClean="0">
              <a:solidFill>
                <a:schemeClr val="tx1">
                  <a:lumMod val="85000"/>
                  <a:lumOff val="15000"/>
                </a:schemeClr>
              </a:solidFill>
              <a:effectLst>
                <a:outerShdw blurRad="38100" dist="38100" dir="2700000" algn="tl">
                  <a:srgbClr val="000000">
                    <a:alpha val="43137"/>
                  </a:srgbClr>
                </a:outerShdw>
              </a:effectLst>
              <a:latin typeface="+mj-lt"/>
            </a:rPr>
            <a:t>Conferencia de las Naciones Unidas sobre el Medio Ambiente Humano. Estocolmo. (1972)</a:t>
          </a:r>
          <a:endParaRPr lang="es-VE" sz="1800" kern="1200" dirty="0">
            <a:solidFill>
              <a:schemeClr val="tx1">
                <a:lumMod val="85000"/>
                <a:lumOff val="15000"/>
              </a:schemeClr>
            </a:solidFill>
            <a:effectLst>
              <a:outerShdw blurRad="38100" dist="38100" dir="2700000" algn="tl">
                <a:srgbClr val="000000">
                  <a:alpha val="43137"/>
                </a:srgbClr>
              </a:outerShdw>
            </a:effectLst>
            <a:latin typeface="+mj-lt"/>
          </a:endParaRPr>
        </a:p>
      </dsp:txBody>
      <dsp:txXfrm>
        <a:off x="0" y="34719"/>
        <a:ext cx="6096000" cy="711360"/>
      </dsp:txXfrm>
    </dsp:sp>
    <dsp:sp modelId="{2D389F03-F81F-44FB-A6B6-CEBD2970433C}">
      <dsp:nvSpPr>
        <dsp:cNvPr id="0" name=""/>
        <dsp:cNvSpPr/>
      </dsp:nvSpPr>
      <dsp:spPr>
        <a:xfrm>
          <a:off x="0" y="855519"/>
          <a:ext cx="6096000" cy="711360"/>
        </a:xfrm>
        <a:prstGeom prst="roundRect">
          <a:avLst/>
        </a:prstGeom>
        <a:solidFill>
          <a:schemeClr val="accent3">
            <a:shade val="50000"/>
            <a:hueOff val="107022"/>
            <a:satOff val="-1708"/>
            <a:lumOff val="164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VE" sz="1800" kern="1200" dirty="0" smtClean="0">
              <a:solidFill>
                <a:schemeClr val="tx1">
                  <a:lumMod val="85000"/>
                  <a:lumOff val="15000"/>
                </a:schemeClr>
              </a:solidFill>
              <a:effectLst>
                <a:outerShdw blurRad="38100" dist="38100" dir="2700000" algn="tl">
                  <a:srgbClr val="000000">
                    <a:alpha val="43137"/>
                  </a:srgbClr>
                </a:outerShdw>
              </a:effectLst>
              <a:latin typeface="+mj-lt"/>
            </a:rPr>
            <a:t>Comisión Mundial sobre Medio Ambiente y Desarrollo. (1987)</a:t>
          </a:r>
          <a:endParaRPr lang="es-VE" sz="1800" kern="1200" dirty="0">
            <a:solidFill>
              <a:schemeClr val="tx1">
                <a:lumMod val="85000"/>
                <a:lumOff val="15000"/>
              </a:schemeClr>
            </a:solidFill>
            <a:effectLst>
              <a:outerShdw blurRad="38100" dist="38100" dir="2700000" algn="tl">
                <a:srgbClr val="000000">
                  <a:alpha val="43137"/>
                </a:srgbClr>
              </a:outerShdw>
            </a:effectLst>
            <a:latin typeface="+mj-lt"/>
          </a:endParaRPr>
        </a:p>
      </dsp:txBody>
      <dsp:txXfrm>
        <a:off x="0" y="855519"/>
        <a:ext cx="6096000" cy="711360"/>
      </dsp:txXfrm>
    </dsp:sp>
    <dsp:sp modelId="{35B9E22E-4EBF-4FA9-84E7-FD5DCE8E6E59}">
      <dsp:nvSpPr>
        <dsp:cNvPr id="0" name=""/>
        <dsp:cNvSpPr/>
      </dsp:nvSpPr>
      <dsp:spPr>
        <a:xfrm>
          <a:off x="0" y="1676319"/>
          <a:ext cx="6096000" cy="711360"/>
        </a:xfrm>
        <a:prstGeom prst="roundRect">
          <a:avLst/>
        </a:prstGeom>
        <a:solidFill>
          <a:schemeClr val="accent3">
            <a:shade val="50000"/>
            <a:hueOff val="214044"/>
            <a:satOff val="-3415"/>
            <a:lumOff val="328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VE" sz="1800" kern="1200" dirty="0" smtClean="0">
              <a:solidFill>
                <a:schemeClr val="tx1">
                  <a:lumMod val="85000"/>
                  <a:lumOff val="15000"/>
                </a:schemeClr>
              </a:solidFill>
              <a:effectLst>
                <a:outerShdw blurRad="38100" dist="38100" dir="2700000" algn="tl">
                  <a:srgbClr val="000000">
                    <a:alpha val="43137"/>
                  </a:srgbClr>
                </a:outerShdw>
              </a:effectLst>
              <a:latin typeface="+mj-lt"/>
            </a:rPr>
            <a:t>Conferencia sobre el Medio Ambiente y Desarrollo. Río de Janeiro (1992)</a:t>
          </a:r>
          <a:endParaRPr lang="es-VE" sz="1800" kern="1200" dirty="0">
            <a:solidFill>
              <a:schemeClr val="tx1">
                <a:lumMod val="85000"/>
                <a:lumOff val="15000"/>
              </a:schemeClr>
            </a:solidFill>
            <a:effectLst>
              <a:outerShdw blurRad="38100" dist="38100" dir="2700000" algn="tl">
                <a:srgbClr val="000000">
                  <a:alpha val="43137"/>
                </a:srgbClr>
              </a:outerShdw>
            </a:effectLst>
            <a:latin typeface="+mj-lt"/>
          </a:endParaRPr>
        </a:p>
      </dsp:txBody>
      <dsp:txXfrm>
        <a:off x="0" y="1676319"/>
        <a:ext cx="6096000" cy="711360"/>
      </dsp:txXfrm>
    </dsp:sp>
    <dsp:sp modelId="{ABB39F5B-5497-43B2-B66A-532BEB5CA347}">
      <dsp:nvSpPr>
        <dsp:cNvPr id="0" name=""/>
        <dsp:cNvSpPr/>
      </dsp:nvSpPr>
      <dsp:spPr>
        <a:xfrm>
          <a:off x="0" y="2497120"/>
          <a:ext cx="6096000" cy="711360"/>
        </a:xfrm>
        <a:prstGeom prst="roundRect">
          <a:avLst/>
        </a:prstGeom>
        <a:solidFill>
          <a:schemeClr val="accent3">
            <a:shade val="50000"/>
            <a:hueOff val="214044"/>
            <a:satOff val="-3415"/>
            <a:lumOff val="328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VE" sz="1800" kern="1200" dirty="0" smtClean="0">
              <a:solidFill>
                <a:schemeClr val="tx1">
                  <a:lumMod val="85000"/>
                  <a:lumOff val="15000"/>
                </a:schemeClr>
              </a:solidFill>
              <a:effectLst>
                <a:outerShdw blurRad="38100" dist="38100" dir="2700000" algn="tl">
                  <a:srgbClr val="000000">
                    <a:alpha val="43137"/>
                  </a:srgbClr>
                </a:outerShdw>
              </a:effectLst>
              <a:latin typeface="+mj-lt"/>
            </a:rPr>
            <a:t>Cumbre Mundial sobre el Desarrollo Sostenible. Johannesburgo (2002)</a:t>
          </a:r>
          <a:endParaRPr lang="es-VE" sz="1800" kern="1200" dirty="0">
            <a:solidFill>
              <a:schemeClr val="tx1">
                <a:lumMod val="85000"/>
                <a:lumOff val="15000"/>
              </a:schemeClr>
            </a:solidFill>
            <a:effectLst>
              <a:outerShdw blurRad="38100" dist="38100" dir="2700000" algn="tl">
                <a:srgbClr val="000000">
                  <a:alpha val="43137"/>
                </a:srgbClr>
              </a:outerShdw>
            </a:effectLst>
            <a:latin typeface="+mj-lt"/>
          </a:endParaRPr>
        </a:p>
      </dsp:txBody>
      <dsp:txXfrm>
        <a:off x="0" y="2497120"/>
        <a:ext cx="6096000" cy="711360"/>
      </dsp:txXfrm>
    </dsp:sp>
    <dsp:sp modelId="{1D832ABE-2149-4DB9-AC81-12B0FCED6AA3}">
      <dsp:nvSpPr>
        <dsp:cNvPr id="0" name=""/>
        <dsp:cNvSpPr/>
      </dsp:nvSpPr>
      <dsp:spPr>
        <a:xfrm>
          <a:off x="0" y="3317920"/>
          <a:ext cx="6096000" cy="711360"/>
        </a:xfrm>
        <a:prstGeom prst="roundRect">
          <a:avLst/>
        </a:prstGeom>
        <a:solidFill>
          <a:schemeClr val="accent3">
            <a:shade val="50000"/>
            <a:hueOff val="107022"/>
            <a:satOff val="-1708"/>
            <a:lumOff val="164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VE" sz="1800" kern="1200" dirty="0" smtClean="0">
              <a:solidFill>
                <a:schemeClr val="tx1">
                  <a:lumMod val="85000"/>
                  <a:lumOff val="15000"/>
                </a:schemeClr>
              </a:solidFill>
              <a:effectLst>
                <a:outerShdw blurRad="38100" dist="38100" dir="2700000" algn="tl">
                  <a:srgbClr val="000000">
                    <a:alpha val="43137"/>
                  </a:srgbClr>
                </a:outerShdw>
              </a:effectLst>
              <a:latin typeface="+mj-lt"/>
            </a:rPr>
            <a:t>Cumbre de las Naciones Unidas sobre el Desarrollo Sostenible. Río de Janeiro (2012)</a:t>
          </a:r>
          <a:endParaRPr lang="es-VE" sz="1800" kern="1200" dirty="0">
            <a:solidFill>
              <a:schemeClr val="tx1">
                <a:lumMod val="85000"/>
                <a:lumOff val="15000"/>
              </a:schemeClr>
            </a:solidFill>
            <a:effectLst>
              <a:outerShdw blurRad="38100" dist="38100" dir="2700000" algn="tl">
                <a:srgbClr val="000000">
                  <a:alpha val="43137"/>
                </a:srgbClr>
              </a:outerShdw>
            </a:effectLst>
            <a:latin typeface="+mj-lt"/>
          </a:endParaRPr>
        </a:p>
      </dsp:txBody>
      <dsp:txXfrm>
        <a:off x="0" y="3317920"/>
        <a:ext cx="6096000" cy="71136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461094-A4F5-4D45-ADA0-0FBEB5776175}">
      <dsp:nvSpPr>
        <dsp:cNvPr id="0" name=""/>
        <dsp:cNvSpPr/>
      </dsp:nvSpPr>
      <dsp:spPr>
        <a:xfrm>
          <a:off x="1989783" y="1514"/>
          <a:ext cx="1205008" cy="783255"/>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VE" sz="1500" b="1" kern="1200" dirty="0" smtClean="0">
              <a:effectLst>
                <a:outerShdw blurRad="38100" dist="38100" dir="2700000" algn="tl">
                  <a:srgbClr val="000000">
                    <a:alpha val="43137"/>
                  </a:srgbClr>
                </a:outerShdw>
              </a:effectLst>
            </a:rPr>
            <a:t>Económico</a:t>
          </a:r>
          <a:endParaRPr lang="es-VE" sz="1500" b="1" kern="1200" dirty="0">
            <a:effectLst>
              <a:outerShdw blurRad="38100" dist="38100" dir="2700000" algn="tl">
                <a:srgbClr val="000000">
                  <a:alpha val="43137"/>
                </a:srgbClr>
              </a:outerShdw>
            </a:effectLst>
          </a:endParaRPr>
        </a:p>
      </dsp:txBody>
      <dsp:txXfrm>
        <a:off x="1989783" y="1514"/>
        <a:ext cx="1205008" cy="783255"/>
      </dsp:txXfrm>
    </dsp:sp>
    <dsp:sp modelId="{D3AF865F-3F6C-4A12-942C-95464E236C8B}">
      <dsp:nvSpPr>
        <dsp:cNvPr id="0" name=""/>
        <dsp:cNvSpPr/>
      </dsp:nvSpPr>
      <dsp:spPr>
        <a:xfrm>
          <a:off x="1025713" y="393142"/>
          <a:ext cx="3133149" cy="3133149"/>
        </a:xfrm>
        <a:custGeom>
          <a:avLst/>
          <a:gdLst/>
          <a:ahLst/>
          <a:cxnLst/>
          <a:rect l="0" t="0" r="0" b="0"/>
          <a:pathLst>
            <a:path>
              <a:moveTo>
                <a:pt x="2177378" y="123981"/>
              </a:moveTo>
              <a:arcTo wR="1566574" hR="1566574" stAng="17576888" swAng="1964129"/>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F2AAEA-836E-4C13-9D4D-EBE03BFF43F6}">
      <dsp:nvSpPr>
        <dsp:cNvPr id="0" name=""/>
        <dsp:cNvSpPr/>
      </dsp:nvSpPr>
      <dsp:spPr>
        <a:xfrm>
          <a:off x="3479684" y="1083991"/>
          <a:ext cx="1205008" cy="783255"/>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VE" sz="1500" b="1" kern="1200" dirty="0" smtClean="0">
              <a:effectLst>
                <a:outerShdw blurRad="38100" dist="38100" dir="2700000" algn="tl">
                  <a:srgbClr val="000000">
                    <a:alpha val="43137"/>
                  </a:srgbClr>
                </a:outerShdw>
              </a:effectLst>
            </a:rPr>
            <a:t>Cultural</a:t>
          </a:r>
          <a:endParaRPr lang="es-VE" sz="1500" b="1" kern="1200" dirty="0">
            <a:effectLst>
              <a:outerShdw blurRad="38100" dist="38100" dir="2700000" algn="tl">
                <a:srgbClr val="000000">
                  <a:alpha val="43137"/>
                </a:srgbClr>
              </a:outerShdw>
            </a:effectLst>
          </a:endParaRPr>
        </a:p>
      </dsp:txBody>
      <dsp:txXfrm>
        <a:off x="3479684" y="1083991"/>
        <a:ext cx="1205008" cy="783255"/>
      </dsp:txXfrm>
    </dsp:sp>
    <dsp:sp modelId="{19B93D63-B9BE-4D2B-9E9B-6E4F8505E1F9}">
      <dsp:nvSpPr>
        <dsp:cNvPr id="0" name=""/>
        <dsp:cNvSpPr/>
      </dsp:nvSpPr>
      <dsp:spPr>
        <a:xfrm>
          <a:off x="1025713" y="393142"/>
          <a:ext cx="3133149" cy="3133149"/>
        </a:xfrm>
        <a:custGeom>
          <a:avLst/>
          <a:gdLst/>
          <a:ahLst/>
          <a:cxnLst/>
          <a:rect l="0" t="0" r="0" b="0"/>
          <a:pathLst>
            <a:path>
              <a:moveTo>
                <a:pt x="3130978" y="1484126"/>
              </a:moveTo>
              <a:arcTo wR="1566574" hR="1566574" stAng="21418990" swAng="2198294"/>
            </a:path>
          </a:pathLst>
        </a:custGeom>
        <a:noFill/>
        <a:ln w="9525" cap="flat" cmpd="sng" algn="ctr">
          <a:solidFill>
            <a:schemeClr val="accent5">
              <a:hueOff val="-2483469"/>
              <a:satOff val="9953"/>
              <a:lumOff val="2157"/>
              <a:alphaOff val="0"/>
            </a:schemeClr>
          </a:solidFill>
          <a:prstDash val="solid"/>
        </a:ln>
        <a:effectLst/>
      </dsp:spPr>
      <dsp:style>
        <a:lnRef idx="1">
          <a:scrgbClr r="0" g="0" b="0"/>
        </a:lnRef>
        <a:fillRef idx="0">
          <a:scrgbClr r="0" g="0" b="0"/>
        </a:fillRef>
        <a:effectRef idx="0">
          <a:scrgbClr r="0" g="0" b="0"/>
        </a:effectRef>
        <a:fontRef idx="minor"/>
      </dsp:style>
    </dsp:sp>
    <dsp:sp modelId="{02F735D5-05AF-4834-A0D4-4B7F8F710182}">
      <dsp:nvSpPr>
        <dsp:cNvPr id="0" name=""/>
        <dsp:cNvSpPr/>
      </dsp:nvSpPr>
      <dsp:spPr>
        <a:xfrm>
          <a:off x="2910593" y="2835475"/>
          <a:ext cx="1205008" cy="783255"/>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VE" sz="1500" b="1" kern="1200" dirty="0" smtClean="0">
              <a:effectLst>
                <a:outerShdw blurRad="38100" dist="38100" dir="2700000" algn="tl">
                  <a:srgbClr val="000000">
                    <a:alpha val="43137"/>
                  </a:srgbClr>
                </a:outerShdw>
              </a:effectLst>
            </a:rPr>
            <a:t>Social</a:t>
          </a:r>
          <a:endParaRPr lang="es-VE" sz="1500" b="1" kern="1200" dirty="0">
            <a:effectLst>
              <a:outerShdw blurRad="38100" dist="38100" dir="2700000" algn="tl">
                <a:srgbClr val="000000">
                  <a:alpha val="43137"/>
                </a:srgbClr>
              </a:outerShdw>
            </a:effectLst>
          </a:endParaRPr>
        </a:p>
      </dsp:txBody>
      <dsp:txXfrm>
        <a:off x="2910593" y="2835475"/>
        <a:ext cx="1205008" cy="783255"/>
      </dsp:txXfrm>
    </dsp:sp>
    <dsp:sp modelId="{4495C988-B0F5-447C-A833-4B1CA91487C6}">
      <dsp:nvSpPr>
        <dsp:cNvPr id="0" name=""/>
        <dsp:cNvSpPr/>
      </dsp:nvSpPr>
      <dsp:spPr>
        <a:xfrm>
          <a:off x="1025713" y="393142"/>
          <a:ext cx="3133149" cy="3133149"/>
        </a:xfrm>
        <a:custGeom>
          <a:avLst/>
          <a:gdLst/>
          <a:ahLst/>
          <a:cxnLst/>
          <a:rect l="0" t="0" r="0" b="0"/>
          <a:pathLst>
            <a:path>
              <a:moveTo>
                <a:pt x="1878643" y="3101751"/>
              </a:moveTo>
              <a:arcTo wR="1566574" hR="1566574" stAng="4710572" swAng="1378855"/>
            </a:path>
          </a:pathLst>
        </a:custGeom>
        <a:noFill/>
        <a:ln w="9525" cap="flat" cmpd="sng" algn="ctr">
          <a:solidFill>
            <a:schemeClr val="accent5">
              <a:hueOff val="-4966938"/>
              <a:satOff val="19906"/>
              <a:lumOff val="4314"/>
              <a:alphaOff val="0"/>
            </a:schemeClr>
          </a:solidFill>
          <a:prstDash val="solid"/>
        </a:ln>
        <a:effectLst/>
      </dsp:spPr>
      <dsp:style>
        <a:lnRef idx="1">
          <a:scrgbClr r="0" g="0" b="0"/>
        </a:lnRef>
        <a:fillRef idx="0">
          <a:scrgbClr r="0" g="0" b="0"/>
        </a:fillRef>
        <a:effectRef idx="0">
          <a:scrgbClr r="0" g="0" b="0"/>
        </a:effectRef>
        <a:fontRef idx="minor"/>
      </dsp:style>
    </dsp:sp>
    <dsp:sp modelId="{1E7FFD0E-60CE-43CE-9D2C-6009F9A99BBB}">
      <dsp:nvSpPr>
        <dsp:cNvPr id="0" name=""/>
        <dsp:cNvSpPr/>
      </dsp:nvSpPr>
      <dsp:spPr>
        <a:xfrm>
          <a:off x="1068974" y="2835475"/>
          <a:ext cx="1205008" cy="783255"/>
        </a:xfrm>
        <a:prstGeom prst="roundRect">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VE" sz="1500" b="1" kern="1200" dirty="0" smtClean="0">
              <a:effectLst>
                <a:outerShdw blurRad="38100" dist="38100" dir="2700000" algn="tl">
                  <a:srgbClr val="000000">
                    <a:alpha val="43137"/>
                  </a:srgbClr>
                </a:outerShdw>
              </a:effectLst>
            </a:rPr>
            <a:t>Ambiental</a:t>
          </a:r>
          <a:endParaRPr lang="es-VE" sz="1500" b="1" kern="1200" dirty="0">
            <a:effectLst>
              <a:outerShdw blurRad="38100" dist="38100" dir="2700000" algn="tl">
                <a:srgbClr val="000000">
                  <a:alpha val="43137"/>
                </a:srgbClr>
              </a:outerShdw>
            </a:effectLst>
          </a:endParaRPr>
        </a:p>
      </dsp:txBody>
      <dsp:txXfrm>
        <a:off x="1068974" y="2835475"/>
        <a:ext cx="1205008" cy="783255"/>
      </dsp:txXfrm>
    </dsp:sp>
    <dsp:sp modelId="{6598AC0D-420A-4CC7-BC5C-20665C844CFA}">
      <dsp:nvSpPr>
        <dsp:cNvPr id="0" name=""/>
        <dsp:cNvSpPr/>
      </dsp:nvSpPr>
      <dsp:spPr>
        <a:xfrm>
          <a:off x="1025713" y="393142"/>
          <a:ext cx="3133149" cy="3133149"/>
        </a:xfrm>
        <a:custGeom>
          <a:avLst/>
          <a:gdLst/>
          <a:ahLst/>
          <a:cxnLst/>
          <a:rect l="0" t="0" r="0" b="0"/>
          <a:pathLst>
            <a:path>
              <a:moveTo>
                <a:pt x="262065" y="2433991"/>
              </a:moveTo>
              <a:arcTo wR="1566574" hR="1566574" stAng="8782716" swAng="2198294"/>
            </a:path>
          </a:pathLst>
        </a:custGeom>
        <a:noFill/>
        <a:ln w="9525" cap="flat" cmpd="sng" algn="ctr">
          <a:solidFill>
            <a:schemeClr val="accent5">
              <a:hueOff val="-7450407"/>
              <a:satOff val="29858"/>
              <a:lumOff val="6471"/>
              <a:alphaOff val="0"/>
            </a:schemeClr>
          </a:solidFill>
          <a:prstDash val="solid"/>
        </a:ln>
        <a:effectLst/>
      </dsp:spPr>
      <dsp:style>
        <a:lnRef idx="1">
          <a:scrgbClr r="0" g="0" b="0"/>
        </a:lnRef>
        <a:fillRef idx="0">
          <a:scrgbClr r="0" g="0" b="0"/>
        </a:fillRef>
        <a:effectRef idx="0">
          <a:scrgbClr r="0" g="0" b="0"/>
        </a:effectRef>
        <a:fontRef idx="minor"/>
      </dsp:style>
    </dsp:sp>
    <dsp:sp modelId="{13140E40-8724-4C70-9DAA-F0A477B85039}">
      <dsp:nvSpPr>
        <dsp:cNvPr id="0" name=""/>
        <dsp:cNvSpPr/>
      </dsp:nvSpPr>
      <dsp:spPr>
        <a:xfrm>
          <a:off x="499882" y="1083991"/>
          <a:ext cx="1205008" cy="783255"/>
        </a:xfrm>
        <a:prstGeom prst="round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VE" sz="1500" b="1" kern="1200" dirty="0" smtClean="0">
              <a:effectLst>
                <a:outerShdw blurRad="38100" dist="38100" dir="2700000" algn="tl">
                  <a:srgbClr val="000000">
                    <a:alpha val="43137"/>
                  </a:srgbClr>
                </a:outerShdw>
              </a:effectLst>
            </a:rPr>
            <a:t>Político-Institucional</a:t>
          </a:r>
          <a:endParaRPr lang="es-VE" sz="1500" b="1" kern="1200" dirty="0">
            <a:effectLst>
              <a:outerShdw blurRad="38100" dist="38100" dir="2700000" algn="tl">
                <a:srgbClr val="000000">
                  <a:alpha val="43137"/>
                </a:srgbClr>
              </a:outerShdw>
            </a:effectLst>
          </a:endParaRPr>
        </a:p>
      </dsp:txBody>
      <dsp:txXfrm>
        <a:off x="499882" y="1083991"/>
        <a:ext cx="1205008" cy="783255"/>
      </dsp:txXfrm>
    </dsp:sp>
    <dsp:sp modelId="{272FF209-DC50-474B-B947-570D2F817CDA}">
      <dsp:nvSpPr>
        <dsp:cNvPr id="0" name=""/>
        <dsp:cNvSpPr/>
      </dsp:nvSpPr>
      <dsp:spPr>
        <a:xfrm>
          <a:off x="1025713" y="393142"/>
          <a:ext cx="3133149" cy="3133149"/>
        </a:xfrm>
        <a:custGeom>
          <a:avLst/>
          <a:gdLst/>
          <a:ahLst/>
          <a:cxnLst/>
          <a:rect l="0" t="0" r="0" b="0"/>
          <a:pathLst>
            <a:path>
              <a:moveTo>
                <a:pt x="272682" y="683399"/>
              </a:moveTo>
              <a:arcTo wR="1566574" hR="1566574" stAng="12858983" swAng="1964129"/>
            </a:path>
          </a:pathLst>
        </a:custGeom>
        <a:noFill/>
        <a:ln w="9525" cap="flat" cmpd="sng" algn="ctr">
          <a:solidFill>
            <a:schemeClr val="accent5">
              <a:hueOff val="-9933876"/>
              <a:satOff val="39811"/>
              <a:lumOff val="8628"/>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84B7D4-AC51-4108-B668-26AB1CAC6166}">
      <dsp:nvSpPr>
        <dsp:cNvPr id="0" name=""/>
        <dsp:cNvSpPr/>
      </dsp:nvSpPr>
      <dsp:spPr>
        <a:xfrm>
          <a:off x="0" y="36003"/>
          <a:ext cx="8640960" cy="5400599"/>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BF364F-E878-4820-8C93-684A95F6A127}">
      <dsp:nvSpPr>
        <dsp:cNvPr id="0" name=""/>
        <dsp:cNvSpPr/>
      </dsp:nvSpPr>
      <dsp:spPr>
        <a:xfrm>
          <a:off x="851134" y="4051890"/>
          <a:ext cx="198742" cy="19874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0BE384-F5C7-49B0-9E62-2562DC56272F}">
      <dsp:nvSpPr>
        <dsp:cNvPr id="0" name=""/>
        <dsp:cNvSpPr/>
      </dsp:nvSpPr>
      <dsp:spPr>
        <a:xfrm>
          <a:off x="0" y="3254297"/>
          <a:ext cx="2379282" cy="128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309" tIns="0" rIns="0" bIns="0" numCol="1" spcCol="1270" anchor="t" anchorCtr="0">
          <a:noAutofit/>
        </a:bodyPr>
        <a:lstStyle/>
        <a:p>
          <a:pPr lvl="0" algn="l" defTabSz="711200">
            <a:lnSpc>
              <a:spcPct val="90000"/>
            </a:lnSpc>
            <a:spcBef>
              <a:spcPct val="0"/>
            </a:spcBef>
            <a:spcAft>
              <a:spcPct val="35000"/>
            </a:spcAft>
          </a:pPr>
          <a:r>
            <a:rPr lang="es-VE" sz="1600" b="1" kern="1200" dirty="0" smtClean="0">
              <a:latin typeface="+mj-lt"/>
            </a:rPr>
            <a:t>“En nuestro patio trasero” (1989)</a:t>
          </a:r>
          <a:endParaRPr lang="es-VE" sz="1600" b="1" kern="1200" dirty="0">
            <a:latin typeface="+mj-lt"/>
          </a:endParaRPr>
        </a:p>
        <a:p>
          <a:pPr marL="171450" lvl="1" indent="-171450" algn="l" defTabSz="711200">
            <a:lnSpc>
              <a:spcPct val="90000"/>
            </a:lnSpc>
            <a:spcBef>
              <a:spcPct val="0"/>
            </a:spcBef>
            <a:spcAft>
              <a:spcPct val="15000"/>
            </a:spcAft>
            <a:buChar char="••"/>
          </a:pPr>
          <a:r>
            <a:rPr lang="es-VE" sz="1600" kern="1200" dirty="0" smtClean="0">
              <a:latin typeface="+mj-lt"/>
            </a:rPr>
            <a:t>Universidad de California. Primera oportunidad desde una perspectiva académica para analizar el impacto ambiental de la actividad universitaria.</a:t>
          </a:r>
          <a:endParaRPr lang="es-VE" sz="1600" kern="1200" dirty="0">
            <a:latin typeface="+mj-lt"/>
          </a:endParaRPr>
        </a:p>
      </dsp:txBody>
      <dsp:txXfrm>
        <a:off x="0" y="3254297"/>
        <a:ext cx="2379282" cy="1285342"/>
      </dsp:txXfrm>
    </dsp:sp>
    <dsp:sp modelId="{BFA61B43-553C-4203-86BD-81445C2EB695}">
      <dsp:nvSpPr>
        <dsp:cNvPr id="0" name=""/>
        <dsp:cNvSpPr/>
      </dsp:nvSpPr>
      <dsp:spPr>
        <a:xfrm>
          <a:off x="2255290" y="2795710"/>
          <a:ext cx="345638" cy="34563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D8BBBB-D0DA-4E74-89F8-92E3D38A7F88}">
      <dsp:nvSpPr>
        <dsp:cNvPr id="0" name=""/>
        <dsp:cNvSpPr/>
      </dsp:nvSpPr>
      <dsp:spPr>
        <a:xfrm>
          <a:off x="2254171" y="2060056"/>
          <a:ext cx="1942331" cy="2468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147" tIns="0" rIns="0" bIns="0" numCol="1" spcCol="1270" anchor="t" anchorCtr="0">
          <a:noAutofit/>
        </a:bodyPr>
        <a:lstStyle/>
        <a:p>
          <a:pPr lvl="0" algn="l" defTabSz="711200">
            <a:lnSpc>
              <a:spcPct val="90000"/>
            </a:lnSpc>
            <a:spcBef>
              <a:spcPct val="0"/>
            </a:spcBef>
            <a:spcAft>
              <a:spcPct val="35000"/>
            </a:spcAft>
          </a:pPr>
          <a:r>
            <a:rPr lang="es-VE" sz="1600" b="1" kern="1200" dirty="0" smtClean="0">
              <a:latin typeface="+mj-lt"/>
            </a:rPr>
            <a:t>Declaración de </a:t>
          </a:r>
          <a:r>
            <a:rPr lang="es-VE" sz="1600" b="1" kern="1200" dirty="0" err="1" smtClean="0">
              <a:latin typeface="+mj-lt"/>
            </a:rPr>
            <a:t>Talloires</a:t>
          </a:r>
          <a:r>
            <a:rPr lang="es-VE" sz="1600" b="1" kern="1200" dirty="0" smtClean="0">
              <a:latin typeface="+mj-lt"/>
            </a:rPr>
            <a:t> (1990)</a:t>
          </a:r>
          <a:endParaRPr lang="es-VE" sz="1600" b="1" kern="1200" dirty="0">
            <a:latin typeface="+mj-lt"/>
          </a:endParaRPr>
        </a:p>
        <a:p>
          <a:pPr marL="171450" lvl="1" indent="-171450" algn="l" defTabSz="711200">
            <a:lnSpc>
              <a:spcPct val="90000"/>
            </a:lnSpc>
            <a:spcBef>
              <a:spcPct val="0"/>
            </a:spcBef>
            <a:spcAft>
              <a:spcPct val="15000"/>
            </a:spcAft>
            <a:buChar char="••"/>
          </a:pPr>
          <a:r>
            <a:rPr lang="es-VE" sz="1600" kern="1200" dirty="0" smtClean="0">
              <a:latin typeface="+mj-lt"/>
            </a:rPr>
            <a:t>31 autoridades universitarias establecieron las acciones que la Universidad debería tomar para lograr un desarrollo sustentable.</a:t>
          </a:r>
          <a:endParaRPr lang="es-VE" sz="1600" kern="1200" dirty="0">
            <a:latin typeface="+mj-lt"/>
          </a:endParaRPr>
        </a:p>
      </dsp:txBody>
      <dsp:txXfrm>
        <a:off x="2254171" y="2060056"/>
        <a:ext cx="1942331" cy="2468074"/>
      </dsp:txXfrm>
    </dsp:sp>
    <dsp:sp modelId="{504A6F7D-5200-40A9-912F-88D42E10A178}">
      <dsp:nvSpPr>
        <dsp:cNvPr id="0" name=""/>
        <dsp:cNvSpPr/>
      </dsp:nvSpPr>
      <dsp:spPr>
        <a:xfrm>
          <a:off x="4048289" y="1870047"/>
          <a:ext cx="457970" cy="45797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6F1047-033F-4F07-B5F9-B0602CFCACE5}">
      <dsp:nvSpPr>
        <dsp:cNvPr id="0" name=""/>
        <dsp:cNvSpPr/>
      </dsp:nvSpPr>
      <dsp:spPr>
        <a:xfrm>
          <a:off x="4320471" y="1120974"/>
          <a:ext cx="1535352" cy="1471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669" tIns="0" rIns="0" bIns="0" numCol="1" spcCol="1270" anchor="t" anchorCtr="0">
          <a:noAutofit/>
        </a:bodyPr>
        <a:lstStyle/>
        <a:p>
          <a:pPr lvl="0" algn="l" defTabSz="711200">
            <a:lnSpc>
              <a:spcPct val="90000"/>
            </a:lnSpc>
            <a:spcBef>
              <a:spcPct val="0"/>
            </a:spcBef>
            <a:spcAft>
              <a:spcPct val="35000"/>
            </a:spcAft>
          </a:pPr>
          <a:r>
            <a:rPr lang="es-VE" sz="1600" b="1" kern="1200" dirty="0" smtClean="0">
              <a:latin typeface="+mj-lt"/>
            </a:rPr>
            <a:t>Cumbre de la tierra (1992)</a:t>
          </a:r>
          <a:endParaRPr lang="es-VE" sz="1600" b="1" kern="1200" dirty="0">
            <a:latin typeface="+mj-lt"/>
          </a:endParaRPr>
        </a:p>
        <a:p>
          <a:pPr marL="171450" lvl="1" indent="-171450" algn="l" defTabSz="711200">
            <a:lnSpc>
              <a:spcPct val="90000"/>
            </a:lnSpc>
            <a:spcBef>
              <a:spcPct val="0"/>
            </a:spcBef>
            <a:spcAft>
              <a:spcPct val="15000"/>
            </a:spcAft>
            <a:buChar char="••"/>
          </a:pPr>
          <a:r>
            <a:rPr lang="es-VE" sz="1600" kern="1200" dirty="0" smtClean="0">
              <a:latin typeface="+mj-lt"/>
            </a:rPr>
            <a:t>Se destaca el rol fundamental de la Universidad y la Educación para el logro de la Sustentabilidad.</a:t>
          </a:r>
          <a:endParaRPr lang="es-VE" sz="1600" kern="1200" dirty="0">
            <a:latin typeface="+mj-lt"/>
          </a:endParaRPr>
        </a:p>
      </dsp:txBody>
      <dsp:txXfrm>
        <a:off x="4320471" y="1120974"/>
        <a:ext cx="1535352" cy="1471301"/>
      </dsp:txXfrm>
    </dsp:sp>
    <dsp:sp modelId="{3ACD577F-1F49-4845-8C96-2D1AA9F75703}">
      <dsp:nvSpPr>
        <dsp:cNvPr id="0" name=""/>
        <dsp:cNvSpPr/>
      </dsp:nvSpPr>
      <dsp:spPr>
        <a:xfrm>
          <a:off x="6001146" y="1257619"/>
          <a:ext cx="613508" cy="61350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E74848-CC5D-4FD5-ABAD-F795384F9F5C}">
      <dsp:nvSpPr>
        <dsp:cNvPr id="0" name=""/>
        <dsp:cNvSpPr/>
      </dsp:nvSpPr>
      <dsp:spPr>
        <a:xfrm>
          <a:off x="6307900" y="576064"/>
          <a:ext cx="1814601" cy="3872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085" tIns="0" rIns="0" bIns="0" numCol="1" spcCol="1270" anchor="t" anchorCtr="0">
          <a:noAutofit/>
        </a:bodyPr>
        <a:lstStyle/>
        <a:p>
          <a:pPr lvl="0" algn="l" defTabSz="711200">
            <a:lnSpc>
              <a:spcPct val="90000"/>
            </a:lnSpc>
            <a:spcBef>
              <a:spcPct val="0"/>
            </a:spcBef>
            <a:spcAft>
              <a:spcPct val="35000"/>
            </a:spcAft>
          </a:pPr>
          <a:r>
            <a:rPr lang="es-VE" sz="1600" b="1" kern="1200" dirty="0" smtClean="0">
              <a:latin typeface="+mj-lt"/>
            </a:rPr>
            <a:t>Declaración de </a:t>
          </a:r>
          <a:r>
            <a:rPr lang="es-VE" sz="1600" b="1" kern="1200" dirty="0" err="1" smtClean="0">
              <a:latin typeface="+mj-lt"/>
            </a:rPr>
            <a:t>Kyoto</a:t>
          </a:r>
          <a:r>
            <a:rPr lang="es-VE" sz="1600" b="1" kern="1200" dirty="0" smtClean="0">
              <a:latin typeface="+mj-lt"/>
            </a:rPr>
            <a:t> (1993)</a:t>
          </a:r>
          <a:endParaRPr lang="es-VE" sz="1600" b="1" kern="1200" dirty="0">
            <a:latin typeface="+mj-lt"/>
          </a:endParaRPr>
        </a:p>
        <a:p>
          <a:pPr marL="171450" lvl="1" indent="-171450" algn="l" defTabSz="711200">
            <a:lnSpc>
              <a:spcPct val="90000"/>
            </a:lnSpc>
            <a:spcBef>
              <a:spcPct val="0"/>
            </a:spcBef>
            <a:spcAft>
              <a:spcPct val="15000"/>
            </a:spcAft>
            <a:buChar char="••"/>
          </a:pPr>
          <a:r>
            <a:rPr lang="es-VE" sz="1600" kern="1200" dirty="0" smtClean="0">
              <a:latin typeface="+mj-lt"/>
            </a:rPr>
            <a:t>650 universidades asumen el reto del Desarrollo Sustentable</a:t>
          </a:r>
          <a:endParaRPr lang="es-VE" sz="1600" kern="1200" dirty="0">
            <a:latin typeface="+mj-lt"/>
          </a:endParaRPr>
        </a:p>
      </dsp:txBody>
      <dsp:txXfrm>
        <a:off x="6307900" y="576064"/>
        <a:ext cx="1814601" cy="387223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98D653-0439-4D8E-A991-82BD853BA61E}">
      <dsp:nvSpPr>
        <dsp:cNvPr id="0" name=""/>
        <dsp:cNvSpPr/>
      </dsp:nvSpPr>
      <dsp:spPr>
        <a:xfrm rot="3689967">
          <a:off x="816020" y="-3205"/>
          <a:ext cx="3444015" cy="3444015"/>
        </a:xfrm>
        <a:prstGeom prst="circularArrow">
          <a:avLst>
            <a:gd name="adj1" fmla="val 5274"/>
            <a:gd name="adj2" fmla="val 312630"/>
            <a:gd name="adj3" fmla="val 14292347"/>
            <a:gd name="adj4" fmla="val 17089539"/>
            <a:gd name="adj5" fmla="val 5477"/>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33F8C4-954C-4A0D-BF5E-76FD70A08580}">
      <dsp:nvSpPr>
        <dsp:cNvPr id="0" name=""/>
        <dsp:cNvSpPr/>
      </dsp:nvSpPr>
      <dsp:spPr>
        <a:xfrm>
          <a:off x="1907238" y="1938"/>
          <a:ext cx="1261578" cy="630789"/>
        </a:xfrm>
        <a:prstGeom prst="roundRect">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VE" sz="1800" kern="1200" dirty="0" smtClean="0">
              <a:solidFill>
                <a:schemeClr val="accent1">
                  <a:lumMod val="10000"/>
                </a:schemeClr>
              </a:solidFill>
              <a:latin typeface="+mj-lt"/>
            </a:rPr>
            <a:t>Mejora continua</a:t>
          </a:r>
          <a:endParaRPr lang="es-VE" sz="1800" kern="1200" dirty="0">
            <a:solidFill>
              <a:schemeClr val="accent1">
                <a:lumMod val="10000"/>
              </a:schemeClr>
            </a:solidFill>
            <a:latin typeface="+mj-lt"/>
          </a:endParaRPr>
        </a:p>
      </dsp:txBody>
      <dsp:txXfrm>
        <a:off x="1907238" y="1938"/>
        <a:ext cx="1261578" cy="630789"/>
      </dsp:txXfrm>
    </dsp:sp>
    <dsp:sp modelId="{9C985867-A8F9-460B-B316-1F72D9927E83}">
      <dsp:nvSpPr>
        <dsp:cNvPr id="0" name=""/>
        <dsp:cNvSpPr/>
      </dsp:nvSpPr>
      <dsp:spPr>
        <a:xfrm>
          <a:off x="3117220" y="700522"/>
          <a:ext cx="1261578" cy="630789"/>
        </a:xfrm>
        <a:prstGeom prst="roundRect">
          <a:avLst/>
        </a:prstGeom>
        <a:solidFill>
          <a:schemeClr val="accent3">
            <a:shade val="50000"/>
            <a:hueOff val="89185"/>
            <a:satOff val="-1423"/>
            <a:lumOff val="137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VE" sz="1800" kern="1200" dirty="0" smtClean="0">
              <a:solidFill>
                <a:schemeClr val="accent1">
                  <a:lumMod val="10000"/>
                </a:schemeClr>
              </a:solidFill>
              <a:latin typeface="+mj-lt"/>
            </a:rPr>
            <a:t>Política ambiental</a:t>
          </a:r>
          <a:endParaRPr lang="es-VE" sz="1800" kern="1200" dirty="0">
            <a:solidFill>
              <a:schemeClr val="accent1">
                <a:lumMod val="10000"/>
              </a:schemeClr>
            </a:solidFill>
            <a:latin typeface="+mj-lt"/>
          </a:endParaRPr>
        </a:p>
      </dsp:txBody>
      <dsp:txXfrm>
        <a:off x="3117220" y="700522"/>
        <a:ext cx="1261578" cy="630789"/>
      </dsp:txXfrm>
    </dsp:sp>
    <dsp:sp modelId="{F8E2F0E4-0F3A-4530-8C69-6B70C2C0BF50}">
      <dsp:nvSpPr>
        <dsp:cNvPr id="0" name=""/>
        <dsp:cNvSpPr/>
      </dsp:nvSpPr>
      <dsp:spPr>
        <a:xfrm>
          <a:off x="3117220" y="2097688"/>
          <a:ext cx="1261578" cy="630789"/>
        </a:xfrm>
        <a:prstGeom prst="roundRect">
          <a:avLst/>
        </a:prstGeom>
        <a:solidFill>
          <a:schemeClr val="accent3">
            <a:shade val="50000"/>
            <a:hueOff val="178370"/>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VE" sz="1800" kern="1200" dirty="0" smtClean="0">
              <a:solidFill>
                <a:schemeClr val="accent1">
                  <a:lumMod val="10000"/>
                </a:schemeClr>
              </a:solidFill>
              <a:latin typeface="+mj-lt"/>
            </a:rPr>
            <a:t>Planificación</a:t>
          </a:r>
          <a:endParaRPr lang="es-VE" sz="1800" kern="1200" dirty="0">
            <a:solidFill>
              <a:schemeClr val="accent1">
                <a:lumMod val="10000"/>
              </a:schemeClr>
            </a:solidFill>
            <a:latin typeface="+mj-lt"/>
          </a:endParaRPr>
        </a:p>
      </dsp:txBody>
      <dsp:txXfrm>
        <a:off x="3117220" y="2097688"/>
        <a:ext cx="1261578" cy="630789"/>
      </dsp:txXfrm>
    </dsp:sp>
    <dsp:sp modelId="{F9AA5BD2-673A-41FD-9515-1A15EAF110C0}">
      <dsp:nvSpPr>
        <dsp:cNvPr id="0" name=""/>
        <dsp:cNvSpPr/>
      </dsp:nvSpPr>
      <dsp:spPr>
        <a:xfrm>
          <a:off x="1907238" y="2796271"/>
          <a:ext cx="1261578" cy="630789"/>
        </a:xfrm>
        <a:prstGeom prst="roundRect">
          <a:avLst/>
        </a:prstGeom>
        <a:solidFill>
          <a:schemeClr val="accent3">
            <a:shade val="50000"/>
            <a:hueOff val="267555"/>
            <a:satOff val="-4269"/>
            <a:lumOff val="411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VE" sz="1800" kern="1200" dirty="0" smtClean="0">
              <a:solidFill>
                <a:schemeClr val="accent1">
                  <a:lumMod val="10000"/>
                </a:schemeClr>
              </a:solidFill>
              <a:latin typeface="+mj-lt"/>
            </a:rPr>
            <a:t>Implementación y operación</a:t>
          </a:r>
          <a:endParaRPr lang="es-VE" sz="1800" kern="1200" dirty="0">
            <a:solidFill>
              <a:schemeClr val="accent1">
                <a:lumMod val="10000"/>
              </a:schemeClr>
            </a:solidFill>
            <a:latin typeface="+mj-lt"/>
          </a:endParaRPr>
        </a:p>
      </dsp:txBody>
      <dsp:txXfrm>
        <a:off x="1907238" y="2796271"/>
        <a:ext cx="1261578" cy="630789"/>
      </dsp:txXfrm>
    </dsp:sp>
    <dsp:sp modelId="{2504A391-E07D-48E0-A8D5-79DD44A4ABB5}">
      <dsp:nvSpPr>
        <dsp:cNvPr id="0" name=""/>
        <dsp:cNvSpPr/>
      </dsp:nvSpPr>
      <dsp:spPr>
        <a:xfrm>
          <a:off x="697257" y="2097688"/>
          <a:ext cx="1261578" cy="630789"/>
        </a:xfrm>
        <a:prstGeom prst="roundRect">
          <a:avLst/>
        </a:prstGeom>
        <a:solidFill>
          <a:schemeClr val="accent3">
            <a:shade val="50000"/>
            <a:hueOff val="178370"/>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VE" sz="1800" kern="1200" dirty="0" smtClean="0">
              <a:solidFill>
                <a:schemeClr val="accent1">
                  <a:lumMod val="10000"/>
                </a:schemeClr>
              </a:solidFill>
              <a:latin typeface="+mj-lt"/>
            </a:rPr>
            <a:t>Verificación</a:t>
          </a:r>
          <a:endParaRPr lang="es-VE" sz="1800" kern="1200" dirty="0">
            <a:solidFill>
              <a:schemeClr val="accent1">
                <a:lumMod val="10000"/>
              </a:schemeClr>
            </a:solidFill>
            <a:latin typeface="+mj-lt"/>
          </a:endParaRPr>
        </a:p>
      </dsp:txBody>
      <dsp:txXfrm>
        <a:off x="697257" y="2097688"/>
        <a:ext cx="1261578" cy="630789"/>
      </dsp:txXfrm>
    </dsp:sp>
    <dsp:sp modelId="{C3E3AD62-9F1C-4087-96B2-D76A8599D49B}">
      <dsp:nvSpPr>
        <dsp:cNvPr id="0" name=""/>
        <dsp:cNvSpPr/>
      </dsp:nvSpPr>
      <dsp:spPr>
        <a:xfrm>
          <a:off x="697257" y="700522"/>
          <a:ext cx="1261578" cy="630789"/>
        </a:xfrm>
        <a:prstGeom prst="roundRect">
          <a:avLst/>
        </a:prstGeom>
        <a:solidFill>
          <a:schemeClr val="accent3">
            <a:shade val="50000"/>
            <a:hueOff val="89185"/>
            <a:satOff val="-1423"/>
            <a:lumOff val="137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VE" sz="1800" kern="1200" dirty="0" smtClean="0">
              <a:solidFill>
                <a:schemeClr val="accent1">
                  <a:lumMod val="10000"/>
                </a:schemeClr>
              </a:solidFill>
              <a:latin typeface="+mj-lt"/>
            </a:rPr>
            <a:t>Revisión por la dirección</a:t>
          </a:r>
          <a:endParaRPr lang="es-VE" sz="1800" kern="1200" dirty="0">
            <a:solidFill>
              <a:schemeClr val="accent1">
                <a:lumMod val="10000"/>
              </a:schemeClr>
            </a:solidFill>
            <a:latin typeface="+mj-lt"/>
          </a:endParaRPr>
        </a:p>
      </dsp:txBody>
      <dsp:txXfrm>
        <a:off x="697257" y="700522"/>
        <a:ext cx="1261578" cy="63078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873336-47C2-4B74-A494-5FB3F608D8CA}">
      <dsp:nvSpPr>
        <dsp:cNvPr id="0" name=""/>
        <dsp:cNvSpPr/>
      </dsp:nvSpPr>
      <dsp:spPr>
        <a:xfrm>
          <a:off x="2525361" y="495445"/>
          <a:ext cx="3302205" cy="3302205"/>
        </a:xfrm>
        <a:prstGeom prst="blockArc">
          <a:avLst>
            <a:gd name="adj1" fmla="val 10800000"/>
            <a:gd name="adj2" fmla="val 16200000"/>
            <a:gd name="adj3" fmla="val 4644"/>
          </a:avLst>
        </a:prstGeom>
        <a:solidFill>
          <a:srgbClr val="F2F2F2"/>
        </a:solidFill>
        <a:ln w="28575">
          <a:solidFill>
            <a:srgbClr val="FFD200"/>
          </a:solidFill>
        </a:ln>
        <a:effectLst/>
      </dsp:spPr>
      <dsp:style>
        <a:lnRef idx="0">
          <a:scrgbClr r="0" g="0" b="0"/>
        </a:lnRef>
        <a:fillRef idx="1">
          <a:scrgbClr r="0" g="0" b="0"/>
        </a:fillRef>
        <a:effectRef idx="0">
          <a:scrgbClr r="0" g="0" b="0"/>
        </a:effectRef>
        <a:fontRef idx="minor">
          <a:schemeClr val="lt1"/>
        </a:fontRef>
      </dsp:style>
    </dsp:sp>
    <dsp:sp modelId="{83A704E3-547A-4A89-8E61-D8EABAB7F11C}">
      <dsp:nvSpPr>
        <dsp:cNvPr id="0" name=""/>
        <dsp:cNvSpPr/>
      </dsp:nvSpPr>
      <dsp:spPr>
        <a:xfrm>
          <a:off x="2525361" y="495445"/>
          <a:ext cx="3302205" cy="3302205"/>
        </a:xfrm>
        <a:prstGeom prst="blockArc">
          <a:avLst>
            <a:gd name="adj1" fmla="val 5400000"/>
            <a:gd name="adj2" fmla="val 10800000"/>
            <a:gd name="adj3" fmla="val 4644"/>
          </a:avLst>
        </a:prstGeom>
        <a:solidFill>
          <a:srgbClr val="F2F2F2"/>
        </a:solidFill>
        <a:ln w="28575">
          <a:solidFill>
            <a:srgbClr val="FFD200"/>
          </a:solidFill>
        </a:ln>
        <a:effectLst/>
      </dsp:spPr>
      <dsp:style>
        <a:lnRef idx="0">
          <a:scrgbClr r="0" g="0" b="0"/>
        </a:lnRef>
        <a:fillRef idx="1">
          <a:scrgbClr r="0" g="0" b="0"/>
        </a:fillRef>
        <a:effectRef idx="0">
          <a:scrgbClr r="0" g="0" b="0"/>
        </a:effectRef>
        <a:fontRef idx="minor">
          <a:schemeClr val="lt1"/>
        </a:fontRef>
      </dsp:style>
    </dsp:sp>
    <dsp:sp modelId="{37852C0A-7346-49F3-B4A2-C82CC8658EB4}">
      <dsp:nvSpPr>
        <dsp:cNvPr id="0" name=""/>
        <dsp:cNvSpPr/>
      </dsp:nvSpPr>
      <dsp:spPr>
        <a:xfrm>
          <a:off x="2525361" y="495445"/>
          <a:ext cx="3302205" cy="3302205"/>
        </a:xfrm>
        <a:prstGeom prst="blockArc">
          <a:avLst>
            <a:gd name="adj1" fmla="val 0"/>
            <a:gd name="adj2" fmla="val 5400000"/>
            <a:gd name="adj3" fmla="val 4644"/>
          </a:avLst>
        </a:prstGeom>
        <a:solidFill>
          <a:srgbClr val="F2F2F2"/>
        </a:solidFill>
        <a:ln w="28575">
          <a:solidFill>
            <a:srgbClr val="FFD200"/>
          </a:solidFill>
        </a:ln>
        <a:effectLst/>
      </dsp:spPr>
      <dsp:style>
        <a:lnRef idx="0">
          <a:scrgbClr r="0" g="0" b="0"/>
        </a:lnRef>
        <a:fillRef idx="1">
          <a:scrgbClr r="0" g="0" b="0"/>
        </a:fillRef>
        <a:effectRef idx="0">
          <a:scrgbClr r="0" g="0" b="0"/>
        </a:effectRef>
        <a:fontRef idx="minor">
          <a:schemeClr val="lt1"/>
        </a:fontRef>
      </dsp:style>
    </dsp:sp>
    <dsp:sp modelId="{48EE4209-CEFB-4149-BF40-9BC42F4BFF25}">
      <dsp:nvSpPr>
        <dsp:cNvPr id="0" name=""/>
        <dsp:cNvSpPr/>
      </dsp:nvSpPr>
      <dsp:spPr>
        <a:xfrm>
          <a:off x="2525361" y="495445"/>
          <a:ext cx="3302205" cy="3302205"/>
        </a:xfrm>
        <a:prstGeom prst="blockArc">
          <a:avLst>
            <a:gd name="adj1" fmla="val 16200000"/>
            <a:gd name="adj2" fmla="val 0"/>
            <a:gd name="adj3" fmla="val 4644"/>
          </a:avLst>
        </a:prstGeom>
        <a:solidFill>
          <a:srgbClr val="F2F2F2"/>
        </a:solidFill>
        <a:ln w="28575">
          <a:solidFill>
            <a:srgbClr val="FFD200"/>
          </a:solidFill>
        </a:ln>
        <a:effectLst/>
      </dsp:spPr>
      <dsp:style>
        <a:lnRef idx="0">
          <a:scrgbClr r="0" g="0" b="0"/>
        </a:lnRef>
        <a:fillRef idx="1">
          <a:scrgbClr r="0" g="0" b="0"/>
        </a:fillRef>
        <a:effectRef idx="0">
          <a:scrgbClr r="0" g="0" b="0"/>
        </a:effectRef>
        <a:fontRef idx="minor">
          <a:schemeClr val="lt1"/>
        </a:fontRef>
      </dsp:style>
    </dsp:sp>
    <dsp:sp modelId="{AF73D832-EC94-4A75-9C69-D41C75126C8B}">
      <dsp:nvSpPr>
        <dsp:cNvPr id="0" name=""/>
        <dsp:cNvSpPr/>
      </dsp:nvSpPr>
      <dsp:spPr>
        <a:xfrm>
          <a:off x="3415809" y="1385893"/>
          <a:ext cx="1521309" cy="1521309"/>
        </a:xfrm>
        <a:prstGeom prst="ellipse">
          <a:avLst/>
        </a:prstGeom>
        <a:solidFill>
          <a:schemeClr val="lt1">
            <a:hueOff val="0"/>
            <a:satOff val="0"/>
            <a:lumOff val="0"/>
            <a:alphaOff val="0"/>
          </a:schemeClr>
        </a:solidFill>
        <a:ln w="25400" cap="flat" cmpd="sng" algn="ctr">
          <a:solidFill>
            <a:srgbClr val="FFD2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VE" sz="1100" b="1" kern="1200" dirty="0" smtClean="0">
              <a:solidFill>
                <a:srgbClr val="414042"/>
              </a:solidFill>
              <a:latin typeface="Arial" pitchFamily="34" charset="0"/>
              <a:cs typeface="Arial" pitchFamily="34" charset="0"/>
            </a:rPr>
            <a:t>Sustentabilidad Ambiental</a:t>
          </a:r>
        </a:p>
        <a:p>
          <a:pPr lvl="0" algn="ctr" defTabSz="488950">
            <a:lnSpc>
              <a:spcPct val="90000"/>
            </a:lnSpc>
            <a:spcBef>
              <a:spcPct val="0"/>
            </a:spcBef>
            <a:spcAft>
              <a:spcPct val="35000"/>
            </a:spcAft>
          </a:pPr>
          <a:r>
            <a:rPr lang="es-VE" sz="1100" b="1" kern="1200" dirty="0" smtClean="0">
              <a:solidFill>
                <a:srgbClr val="414042"/>
              </a:solidFill>
              <a:latin typeface="Arial" pitchFamily="34" charset="0"/>
              <a:cs typeface="Arial" pitchFamily="34" charset="0"/>
            </a:rPr>
            <a:t>(UCAB)</a:t>
          </a:r>
          <a:endParaRPr lang="es-ES" sz="1100" b="1" kern="1200" dirty="0">
            <a:solidFill>
              <a:srgbClr val="414042"/>
            </a:solidFill>
            <a:latin typeface="Arial" pitchFamily="34" charset="0"/>
            <a:cs typeface="Arial" pitchFamily="34" charset="0"/>
          </a:endParaRPr>
        </a:p>
      </dsp:txBody>
      <dsp:txXfrm>
        <a:off x="3415809" y="1385893"/>
        <a:ext cx="1521309" cy="1521309"/>
      </dsp:txXfrm>
    </dsp:sp>
    <dsp:sp modelId="{52AB0813-7E6A-4327-8C82-270993D837D5}">
      <dsp:nvSpPr>
        <dsp:cNvPr id="0" name=""/>
        <dsp:cNvSpPr/>
      </dsp:nvSpPr>
      <dsp:spPr>
        <a:xfrm>
          <a:off x="3571021" y="727"/>
          <a:ext cx="1210884" cy="1066109"/>
        </a:xfrm>
        <a:prstGeom prst="ellipse">
          <a:avLst/>
        </a:prstGeom>
        <a:solidFill>
          <a:schemeClr val="lt1">
            <a:hueOff val="0"/>
            <a:satOff val="0"/>
            <a:lumOff val="0"/>
            <a:alphaOff val="0"/>
          </a:schemeClr>
        </a:solidFill>
        <a:ln w="25400" cap="flat" cmpd="sng" algn="ctr">
          <a:solidFill>
            <a:srgbClr val="00622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VE" sz="1200" b="1" kern="1200" dirty="0" smtClean="0">
              <a:solidFill>
                <a:srgbClr val="414042"/>
              </a:solidFill>
              <a:latin typeface="Arial" pitchFamily="34" charset="0"/>
              <a:cs typeface="Arial" pitchFamily="34" charset="0"/>
            </a:rPr>
            <a:t>Docencia</a:t>
          </a:r>
          <a:endParaRPr lang="es-ES" sz="1200" b="1" kern="1200" dirty="0">
            <a:solidFill>
              <a:srgbClr val="414042"/>
            </a:solidFill>
            <a:latin typeface="Arial" pitchFamily="34" charset="0"/>
            <a:cs typeface="Arial" pitchFamily="34" charset="0"/>
          </a:endParaRPr>
        </a:p>
      </dsp:txBody>
      <dsp:txXfrm>
        <a:off x="3571021" y="727"/>
        <a:ext cx="1210884" cy="1066109"/>
      </dsp:txXfrm>
    </dsp:sp>
    <dsp:sp modelId="{3AECEF58-762C-47E6-927E-FC88D32E84E7}">
      <dsp:nvSpPr>
        <dsp:cNvPr id="0" name=""/>
        <dsp:cNvSpPr/>
      </dsp:nvSpPr>
      <dsp:spPr>
        <a:xfrm>
          <a:off x="5183787" y="1613493"/>
          <a:ext cx="1210884" cy="1066109"/>
        </a:xfrm>
        <a:prstGeom prst="ellipse">
          <a:avLst/>
        </a:prstGeom>
        <a:solidFill>
          <a:schemeClr val="lt1">
            <a:hueOff val="0"/>
            <a:satOff val="0"/>
            <a:lumOff val="0"/>
            <a:alphaOff val="0"/>
          </a:schemeClr>
        </a:solidFill>
        <a:ln w="25400" cap="flat" cmpd="sng" algn="ctr">
          <a:solidFill>
            <a:srgbClr val="00622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VE" sz="1200" b="1" kern="1200" dirty="0" smtClean="0">
              <a:solidFill>
                <a:srgbClr val="414042"/>
              </a:solidFill>
              <a:latin typeface="Arial" pitchFamily="34" charset="0"/>
              <a:cs typeface="Arial" pitchFamily="34" charset="0"/>
            </a:rPr>
            <a:t>Investiga-</a:t>
          </a:r>
          <a:r>
            <a:rPr lang="es-VE" sz="1200" b="1" kern="1200" dirty="0" err="1" smtClean="0">
              <a:solidFill>
                <a:srgbClr val="414042"/>
              </a:solidFill>
              <a:latin typeface="Arial" pitchFamily="34" charset="0"/>
              <a:cs typeface="Arial" pitchFamily="34" charset="0"/>
            </a:rPr>
            <a:t>ción</a:t>
          </a:r>
          <a:endParaRPr lang="es-ES" sz="1200" b="1" kern="1200" dirty="0">
            <a:solidFill>
              <a:srgbClr val="414042"/>
            </a:solidFill>
            <a:latin typeface="Arial" pitchFamily="34" charset="0"/>
            <a:cs typeface="Arial" pitchFamily="34" charset="0"/>
          </a:endParaRPr>
        </a:p>
      </dsp:txBody>
      <dsp:txXfrm>
        <a:off x="5183787" y="1613493"/>
        <a:ext cx="1210884" cy="1066109"/>
      </dsp:txXfrm>
    </dsp:sp>
    <dsp:sp modelId="{7471EBA1-846B-4814-B11D-0597FBD2FB9F}">
      <dsp:nvSpPr>
        <dsp:cNvPr id="0" name=""/>
        <dsp:cNvSpPr/>
      </dsp:nvSpPr>
      <dsp:spPr>
        <a:xfrm>
          <a:off x="3571021" y="3226259"/>
          <a:ext cx="1210884" cy="1066109"/>
        </a:xfrm>
        <a:prstGeom prst="ellipse">
          <a:avLst/>
        </a:prstGeom>
        <a:solidFill>
          <a:schemeClr val="lt1">
            <a:hueOff val="0"/>
            <a:satOff val="0"/>
            <a:lumOff val="0"/>
            <a:alphaOff val="0"/>
          </a:schemeClr>
        </a:solidFill>
        <a:ln w="25400" cap="flat" cmpd="sng" algn="ctr">
          <a:solidFill>
            <a:srgbClr val="00622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VE" sz="1200" b="1" kern="1200" dirty="0" smtClean="0">
              <a:solidFill>
                <a:srgbClr val="414042"/>
              </a:solidFill>
              <a:latin typeface="Arial" pitchFamily="34" charset="0"/>
              <a:cs typeface="Arial" pitchFamily="34" charset="0"/>
            </a:rPr>
            <a:t>Extensión</a:t>
          </a:r>
          <a:endParaRPr lang="es-ES" sz="1200" b="1" kern="1200" dirty="0">
            <a:solidFill>
              <a:srgbClr val="414042"/>
            </a:solidFill>
            <a:latin typeface="Arial" pitchFamily="34" charset="0"/>
            <a:cs typeface="Arial" pitchFamily="34" charset="0"/>
          </a:endParaRPr>
        </a:p>
      </dsp:txBody>
      <dsp:txXfrm>
        <a:off x="3571021" y="3226259"/>
        <a:ext cx="1210884" cy="1066109"/>
      </dsp:txXfrm>
    </dsp:sp>
    <dsp:sp modelId="{BDBE9253-6C43-40CB-846E-1709AE2F3E36}">
      <dsp:nvSpPr>
        <dsp:cNvPr id="0" name=""/>
        <dsp:cNvSpPr/>
      </dsp:nvSpPr>
      <dsp:spPr>
        <a:xfrm>
          <a:off x="1958255" y="1613493"/>
          <a:ext cx="1210884" cy="1066109"/>
        </a:xfrm>
        <a:prstGeom prst="ellipse">
          <a:avLst/>
        </a:prstGeom>
        <a:solidFill>
          <a:schemeClr val="lt1">
            <a:hueOff val="0"/>
            <a:satOff val="0"/>
            <a:lumOff val="0"/>
            <a:alphaOff val="0"/>
          </a:schemeClr>
        </a:solidFill>
        <a:ln w="25400" cap="flat" cmpd="sng" algn="ctr">
          <a:solidFill>
            <a:srgbClr val="00622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VE" sz="1200" b="1" kern="1200" dirty="0" smtClean="0">
              <a:solidFill>
                <a:srgbClr val="414042"/>
              </a:solidFill>
              <a:latin typeface="Arial" pitchFamily="34" charset="0"/>
              <a:cs typeface="Arial" pitchFamily="34" charset="0"/>
            </a:rPr>
            <a:t>Gestión</a:t>
          </a:r>
          <a:endParaRPr lang="es-ES" sz="1200" b="1" kern="1200" dirty="0">
            <a:solidFill>
              <a:srgbClr val="414042"/>
            </a:solidFill>
            <a:latin typeface="Arial" pitchFamily="34" charset="0"/>
            <a:cs typeface="Arial" pitchFamily="34" charset="0"/>
          </a:endParaRPr>
        </a:p>
      </dsp:txBody>
      <dsp:txXfrm>
        <a:off x="1958255" y="1613493"/>
        <a:ext cx="1210884" cy="106610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081DD4-B973-4F0D-84A0-F9B5FD1F8AF6}">
      <dsp:nvSpPr>
        <dsp:cNvPr id="0" name=""/>
        <dsp:cNvSpPr/>
      </dsp:nvSpPr>
      <dsp:spPr>
        <a:xfrm>
          <a:off x="762860" y="84981"/>
          <a:ext cx="617404" cy="401312"/>
        </a:xfrm>
        <a:prstGeom prst="roundRect">
          <a:avLst/>
        </a:prstGeom>
        <a:solidFill>
          <a:schemeClr val="lt1">
            <a:hueOff val="0"/>
            <a:satOff val="0"/>
            <a:lumOff val="0"/>
            <a:alphaOff val="0"/>
          </a:schemeClr>
        </a:solidFill>
        <a:ln w="25400" cap="flat" cmpd="sng" algn="ctr">
          <a:solidFill>
            <a:srgbClr val="00622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VE" sz="900" kern="1200" dirty="0" smtClean="0"/>
            <a:t>Agua</a:t>
          </a:r>
          <a:endParaRPr lang="es-VE" sz="900" kern="1200" dirty="0"/>
        </a:p>
      </dsp:txBody>
      <dsp:txXfrm>
        <a:off x="762860" y="84981"/>
        <a:ext cx="617404" cy="401312"/>
      </dsp:txXfrm>
    </dsp:sp>
    <dsp:sp modelId="{9DD74CA3-2487-4462-925B-E6FB3789707C}">
      <dsp:nvSpPr>
        <dsp:cNvPr id="0" name=""/>
        <dsp:cNvSpPr/>
      </dsp:nvSpPr>
      <dsp:spPr>
        <a:xfrm>
          <a:off x="269978" y="285637"/>
          <a:ext cx="1603167" cy="1603167"/>
        </a:xfrm>
        <a:custGeom>
          <a:avLst/>
          <a:gdLst/>
          <a:ahLst/>
          <a:cxnLst/>
          <a:rect l="0" t="0" r="0" b="0"/>
          <a:pathLst>
            <a:path>
              <a:moveTo>
                <a:pt x="1114524" y="63610"/>
              </a:moveTo>
              <a:arcTo wR="801583" hR="801583" stAng="17578776" swAng="1960884"/>
            </a:path>
          </a:pathLst>
        </a:custGeom>
        <a:noFill/>
        <a:ln w="9525" cap="flat" cmpd="sng" algn="ctr">
          <a:solidFill>
            <a:srgbClr val="006220"/>
          </a:solidFill>
          <a:prstDash val="solid"/>
        </a:ln>
        <a:effectLst/>
      </dsp:spPr>
      <dsp:style>
        <a:lnRef idx="1">
          <a:scrgbClr r="0" g="0" b="0"/>
        </a:lnRef>
        <a:fillRef idx="0">
          <a:scrgbClr r="0" g="0" b="0"/>
        </a:fillRef>
        <a:effectRef idx="0">
          <a:scrgbClr r="0" g="0" b="0"/>
        </a:effectRef>
        <a:fontRef idx="minor"/>
      </dsp:style>
    </dsp:sp>
    <dsp:sp modelId="{F1CB654E-AE90-4F3C-85E3-E56D3C6A8655}">
      <dsp:nvSpPr>
        <dsp:cNvPr id="0" name=""/>
        <dsp:cNvSpPr/>
      </dsp:nvSpPr>
      <dsp:spPr>
        <a:xfrm>
          <a:off x="1525211" y="638862"/>
          <a:ext cx="617404" cy="401312"/>
        </a:xfrm>
        <a:prstGeom prst="roundRect">
          <a:avLst/>
        </a:prstGeom>
        <a:solidFill>
          <a:schemeClr val="lt1">
            <a:hueOff val="0"/>
            <a:satOff val="0"/>
            <a:lumOff val="0"/>
            <a:alphaOff val="0"/>
          </a:schemeClr>
        </a:solidFill>
        <a:ln w="25400" cap="flat" cmpd="sng" algn="ctr">
          <a:solidFill>
            <a:srgbClr val="00622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VE" sz="900" kern="1200" dirty="0" smtClean="0"/>
            <a:t>Energía</a:t>
          </a:r>
          <a:endParaRPr lang="es-VE" sz="900" kern="1200" dirty="0"/>
        </a:p>
      </dsp:txBody>
      <dsp:txXfrm>
        <a:off x="1525211" y="638862"/>
        <a:ext cx="617404" cy="401312"/>
      </dsp:txXfrm>
    </dsp:sp>
    <dsp:sp modelId="{3694BC52-5D15-4A39-B5B8-FF9595B574B2}">
      <dsp:nvSpPr>
        <dsp:cNvPr id="0" name=""/>
        <dsp:cNvSpPr/>
      </dsp:nvSpPr>
      <dsp:spPr>
        <a:xfrm>
          <a:off x="269978" y="285637"/>
          <a:ext cx="1603167" cy="1603167"/>
        </a:xfrm>
        <a:custGeom>
          <a:avLst/>
          <a:gdLst/>
          <a:ahLst/>
          <a:cxnLst/>
          <a:rect l="0" t="0" r="0" b="0"/>
          <a:pathLst>
            <a:path>
              <a:moveTo>
                <a:pt x="1602070" y="759659"/>
              </a:moveTo>
              <a:arcTo wR="801583" hR="801583" stAng="21420119" swAng="2195801"/>
            </a:path>
          </a:pathLst>
        </a:custGeom>
        <a:noFill/>
        <a:ln w="9525" cap="flat" cmpd="sng" algn="ctr">
          <a:solidFill>
            <a:srgbClr val="006220"/>
          </a:solidFill>
          <a:prstDash val="solid"/>
        </a:ln>
        <a:effectLst/>
      </dsp:spPr>
      <dsp:style>
        <a:lnRef idx="1">
          <a:scrgbClr r="0" g="0" b="0"/>
        </a:lnRef>
        <a:fillRef idx="0">
          <a:scrgbClr r="0" g="0" b="0"/>
        </a:fillRef>
        <a:effectRef idx="0">
          <a:scrgbClr r="0" g="0" b="0"/>
        </a:effectRef>
        <a:fontRef idx="minor"/>
      </dsp:style>
    </dsp:sp>
    <dsp:sp modelId="{C79D492F-5A0A-4FEC-8F7D-58851C91BFD6}">
      <dsp:nvSpPr>
        <dsp:cNvPr id="0" name=""/>
        <dsp:cNvSpPr/>
      </dsp:nvSpPr>
      <dsp:spPr>
        <a:xfrm>
          <a:off x="1234019" y="1535060"/>
          <a:ext cx="617404" cy="401312"/>
        </a:xfrm>
        <a:prstGeom prst="roundRect">
          <a:avLst/>
        </a:prstGeom>
        <a:solidFill>
          <a:schemeClr val="lt1">
            <a:hueOff val="0"/>
            <a:satOff val="0"/>
            <a:lumOff val="0"/>
            <a:alphaOff val="0"/>
          </a:schemeClr>
        </a:solidFill>
        <a:ln w="25400" cap="flat" cmpd="sng" algn="ctr">
          <a:solidFill>
            <a:srgbClr val="00622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VE" sz="900" kern="1200" dirty="0" smtClean="0"/>
            <a:t>Áreas verdes</a:t>
          </a:r>
          <a:endParaRPr lang="es-VE" sz="900" kern="1200" dirty="0"/>
        </a:p>
      </dsp:txBody>
      <dsp:txXfrm>
        <a:off x="1234019" y="1535060"/>
        <a:ext cx="617404" cy="401312"/>
      </dsp:txXfrm>
    </dsp:sp>
    <dsp:sp modelId="{0773399F-19D1-4665-9ED9-B8B16C1BEC42}">
      <dsp:nvSpPr>
        <dsp:cNvPr id="0" name=""/>
        <dsp:cNvSpPr/>
      </dsp:nvSpPr>
      <dsp:spPr>
        <a:xfrm>
          <a:off x="269978" y="285637"/>
          <a:ext cx="1603167" cy="1603167"/>
        </a:xfrm>
        <a:custGeom>
          <a:avLst/>
          <a:gdLst/>
          <a:ahLst/>
          <a:cxnLst/>
          <a:rect l="0" t="0" r="0" b="0"/>
          <a:pathLst>
            <a:path>
              <a:moveTo>
                <a:pt x="960857" y="1587184"/>
              </a:moveTo>
              <a:arcTo wR="801583" hR="801583" stAng="4712346" swAng="1375308"/>
            </a:path>
          </a:pathLst>
        </a:custGeom>
        <a:noFill/>
        <a:ln w="9525" cap="flat" cmpd="sng" algn="ctr">
          <a:solidFill>
            <a:srgbClr val="006220"/>
          </a:solidFill>
          <a:prstDash val="solid"/>
        </a:ln>
        <a:effectLst/>
      </dsp:spPr>
      <dsp:style>
        <a:lnRef idx="1">
          <a:scrgbClr r="0" g="0" b="0"/>
        </a:lnRef>
        <a:fillRef idx="0">
          <a:scrgbClr r="0" g="0" b="0"/>
        </a:fillRef>
        <a:effectRef idx="0">
          <a:scrgbClr r="0" g="0" b="0"/>
        </a:effectRef>
        <a:fontRef idx="minor"/>
      </dsp:style>
    </dsp:sp>
    <dsp:sp modelId="{90315F65-5AB2-408F-A11F-04B348DBEF00}">
      <dsp:nvSpPr>
        <dsp:cNvPr id="0" name=""/>
        <dsp:cNvSpPr/>
      </dsp:nvSpPr>
      <dsp:spPr>
        <a:xfrm>
          <a:off x="291701" y="1535060"/>
          <a:ext cx="617404" cy="401312"/>
        </a:xfrm>
        <a:prstGeom prst="roundRect">
          <a:avLst/>
        </a:prstGeom>
        <a:solidFill>
          <a:schemeClr val="lt1">
            <a:hueOff val="0"/>
            <a:satOff val="0"/>
            <a:lumOff val="0"/>
            <a:alphaOff val="0"/>
          </a:schemeClr>
        </a:solidFill>
        <a:ln w="25400" cap="flat" cmpd="sng" algn="ctr">
          <a:solidFill>
            <a:srgbClr val="00622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VE" sz="900" kern="1200" dirty="0" smtClean="0"/>
            <a:t>Residuos sólidos</a:t>
          </a:r>
          <a:endParaRPr lang="es-VE" sz="900" kern="1200" dirty="0"/>
        </a:p>
      </dsp:txBody>
      <dsp:txXfrm>
        <a:off x="291701" y="1535060"/>
        <a:ext cx="617404" cy="401312"/>
      </dsp:txXfrm>
    </dsp:sp>
    <dsp:sp modelId="{F3A1EF96-719C-47C0-A998-4DA0D2AAF20E}">
      <dsp:nvSpPr>
        <dsp:cNvPr id="0" name=""/>
        <dsp:cNvSpPr/>
      </dsp:nvSpPr>
      <dsp:spPr>
        <a:xfrm>
          <a:off x="269978" y="285637"/>
          <a:ext cx="1603167" cy="1603167"/>
        </a:xfrm>
        <a:custGeom>
          <a:avLst/>
          <a:gdLst/>
          <a:ahLst/>
          <a:cxnLst/>
          <a:rect l="0" t="0" r="0" b="0"/>
          <a:pathLst>
            <a:path>
              <a:moveTo>
                <a:pt x="133917" y="1245158"/>
              </a:moveTo>
              <a:arcTo wR="801583" hR="801583" stAng="8784080" swAng="2195801"/>
            </a:path>
          </a:pathLst>
        </a:custGeom>
        <a:noFill/>
        <a:ln w="9525" cap="flat" cmpd="sng" algn="ctr">
          <a:solidFill>
            <a:srgbClr val="006220"/>
          </a:solidFill>
          <a:prstDash val="solid"/>
        </a:ln>
        <a:effectLst/>
      </dsp:spPr>
      <dsp:style>
        <a:lnRef idx="1">
          <a:scrgbClr r="0" g="0" b="0"/>
        </a:lnRef>
        <a:fillRef idx="0">
          <a:scrgbClr r="0" g="0" b="0"/>
        </a:fillRef>
        <a:effectRef idx="0">
          <a:scrgbClr r="0" g="0" b="0"/>
        </a:effectRef>
        <a:fontRef idx="minor"/>
      </dsp:style>
    </dsp:sp>
    <dsp:sp modelId="{92563CF8-DC0C-4223-B932-B941CC1E0F80}">
      <dsp:nvSpPr>
        <dsp:cNvPr id="0" name=""/>
        <dsp:cNvSpPr/>
      </dsp:nvSpPr>
      <dsp:spPr>
        <a:xfrm>
          <a:off x="508" y="638862"/>
          <a:ext cx="617404" cy="401312"/>
        </a:xfrm>
        <a:prstGeom prst="roundRect">
          <a:avLst/>
        </a:prstGeom>
        <a:solidFill>
          <a:schemeClr val="lt1">
            <a:hueOff val="0"/>
            <a:satOff val="0"/>
            <a:lumOff val="0"/>
            <a:alphaOff val="0"/>
          </a:schemeClr>
        </a:solidFill>
        <a:ln w="25400" cap="flat" cmpd="sng" algn="ctr">
          <a:solidFill>
            <a:srgbClr val="00622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VE" sz="900" kern="1200" dirty="0" smtClean="0"/>
            <a:t>Emisiones</a:t>
          </a:r>
          <a:endParaRPr lang="es-VE" sz="900" kern="1200" dirty="0"/>
        </a:p>
      </dsp:txBody>
      <dsp:txXfrm>
        <a:off x="508" y="638862"/>
        <a:ext cx="617404" cy="401312"/>
      </dsp:txXfrm>
    </dsp:sp>
    <dsp:sp modelId="{1234A2A2-997D-4F4D-A460-B71A6921D605}">
      <dsp:nvSpPr>
        <dsp:cNvPr id="0" name=""/>
        <dsp:cNvSpPr/>
      </dsp:nvSpPr>
      <dsp:spPr>
        <a:xfrm>
          <a:off x="269978" y="285637"/>
          <a:ext cx="1603167" cy="1603167"/>
        </a:xfrm>
        <a:custGeom>
          <a:avLst/>
          <a:gdLst/>
          <a:ahLst/>
          <a:cxnLst/>
          <a:rect l="0" t="0" r="0" b="0"/>
          <a:pathLst>
            <a:path>
              <a:moveTo>
                <a:pt x="139704" y="349419"/>
              </a:moveTo>
              <a:arcTo wR="801583" hR="801583" stAng="12860340" swAng="1960884"/>
            </a:path>
          </a:pathLst>
        </a:custGeom>
        <a:noFill/>
        <a:ln w="9525" cap="flat" cmpd="sng" algn="ctr">
          <a:solidFill>
            <a:srgbClr val="006220"/>
          </a:solidFill>
          <a:prstDash val="solid"/>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081DD4-B973-4F0D-84A0-F9B5FD1F8AF6}">
      <dsp:nvSpPr>
        <dsp:cNvPr id="0" name=""/>
        <dsp:cNvSpPr/>
      </dsp:nvSpPr>
      <dsp:spPr>
        <a:xfrm>
          <a:off x="529153" y="194861"/>
          <a:ext cx="703817" cy="457481"/>
        </a:xfrm>
        <a:prstGeom prst="roundRect">
          <a:avLst/>
        </a:prstGeom>
        <a:solidFill>
          <a:schemeClr val="lt1">
            <a:hueOff val="0"/>
            <a:satOff val="0"/>
            <a:lumOff val="0"/>
            <a:alphaOff val="0"/>
          </a:schemeClr>
        </a:solidFill>
        <a:ln w="25400" cap="flat" cmpd="sng" algn="ctr">
          <a:solidFill>
            <a:srgbClr val="00622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VE" sz="800" kern="1200" dirty="0" smtClean="0"/>
            <a:t>Extensión social</a:t>
          </a:r>
          <a:endParaRPr lang="es-VE" sz="800" kern="1200" dirty="0"/>
        </a:p>
      </dsp:txBody>
      <dsp:txXfrm>
        <a:off x="529153" y="194861"/>
        <a:ext cx="703817" cy="457481"/>
      </dsp:txXfrm>
    </dsp:sp>
    <dsp:sp modelId="{9DD74CA3-2487-4462-925B-E6FB3789707C}">
      <dsp:nvSpPr>
        <dsp:cNvPr id="0" name=""/>
        <dsp:cNvSpPr/>
      </dsp:nvSpPr>
      <dsp:spPr>
        <a:xfrm>
          <a:off x="270498" y="423602"/>
          <a:ext cx="1221127" cy="1221127"/>
        </a:xfrm>
        <a:custGeom>
          <a:avLst/>
          <a:gdLst/>
          <a:ahLst/>
          <a:cxnLst/>
          <a:rect l="0" t="0" r="0" b="0"/>
          <a:pathLst>
            <a:path>
              <a:moveTo>
                <a:pt x="967593" y="115268"/>
              </a:moveTo>
              <a:arcTo wR="610563" hR="610563" stAng="18347139" swAng="3649545"/>
            </a:path>
          </a:pathLst>
        </a:custGeom>
        <a:noFill/>
        <a:ln w="9525" cap="flat" cmpd="sng" algn="ctr">
          <a:solidFill>
            <a:srgbClr val="006220"/>
          </a:solidFill>
          <a:prstDash val="solid"/>
        </a:ln>
        <a:effectLst/>
      </dsp:spPr>
      <dsp:style>
        <a:lnRef idx="1">
          <a:scrgbClr r="0" g="0" b="0"/>
        </a:lnRef>
        <a:fillRef idx="0">
          <a:scrgbClr r="0" g="0" b="0"/>
        </a:fillRef>
        <a:effectRef idx="0">
          <a:scrgbClr r="0" g="0" b="0"/>
        </a:effectRef>
        <a:fontRef idx="minor"/>
      </dsp:style>
    </dsp:sp>
    <dsp:sp modelId="{F1CB654E-AE90-4F3C-85E3-E56D3C6A8655}">
      <dsp:nvSpPr>
        <dsp:cNvPr id="0" name=""/>
        <dsp:cNvSpPr/>
      </dsp:nvSpPr>
      <dsp:spPr>
        <a:xfrm>
          <a:off x="1057916" y="1110706"/>
          <a:ext cx="703817" cy="457481"/>
        </a:xfrm>
        <a:prstGeom prst="roundRect">
          <a:avLst/>
        </a:prstGeom>
        <a:solidFill>
          <a:schemeClr val="lt1">
            <a:hueOff val="0"/>
            <a:satOff val="0"/>
            <a:lumOff val="0"/>
            <a:alphaOff val="0"/>
          </a:schemeClr>
        </a:solidFill>
        <a:ln w="25400" cap="flat" cmpd="sng" algn="ctr">
          <a:solidFill>
            <a:srgbClr val="00622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VE" sz="800" kern="1200" dirty="0" smtClean="0"/>
            <a:t>Formación continua</a:t>
          </a:r>
          <a:endParaRPr lang="es-VE" sz="800" kern="1200" dirty="0"/>
        </a:p>
      </dsp:txBody>
      <dsp:txXfrm>
        <a:off x="1057916" y="1110706"/>
        <a:ext cx="703817" cy="457481"/>
      </dsp:txXfrm>
    </dsp:sp>
    <dsp:sp modelId="{3694BC52-5D15-4A39-B5B8-FF9595B574B2}">
      <dsp:nvSpPr>
        <dsp:cNvPr id="0" name=""/>
        <dsp:cNvSpPr/>
      </dsp:nvSpPr>
      <dsp:spPr>
        <a:xfrm>
          <a:off x="270498" y="423602"/>
          <a:ext cx="1221127" cy="1221127"/>
        </a:xfrm>
        <a:custGeom>
          <a:avLst/>
          <a:gdLst/>
          <a:ahLst/>
          <a:cxnLst/>
          <a:rect l="0" t="0" r="0" b="0"/>
          <a:pathLst>
            <a:path>
              <a:moveTo>
                <a:pt x="901358" y="1147430"/>
              </a:moveTo>
              <a:arcTo wR="610563" hR="610563" stAng="3693463" swAng="3413073"/>
            </a:path>
          </a:pathLst>
        </a:custGeom>
        <a:noFill/>
        <a:ln w="9525" cap="flat" cmpd="sng" algn="ctr">
          <a:solidFill>
            <a:srgbClr val="006220"/>
          </a:solidFill>
          <a:prstDash val="solid"/>
        </a:ln>
        <a:effectLst/>
      </dsp:spPr>
      <dsp:style>
        <a:lnRef idx="1">
          <a:scrgbClr r="0" g="0" b="0"/>
        </a:lnRef>
        <a:fillRef idx="0">
          <a:scrgbClr r="0" g="0" b="0"/>
        </a:fillRef>
        <a:effectRef idx="0">
          <a:scrgbClr r="0" g="0" b="0"/>
        </a:effectRef>
        <a:fontRef idx="minor"/>
      </dsp:style>
    </dsp:sp>
    <dsp:sp modelId="{92563CF8-DC0C-4223-B932-B941CC1E0F80}">
      <dsp:nvSpPr>
        <dsp:cNvPr id="0" name=""/>
        <dsp:cNvSpPr/>
      </dsp:nvSpPr>
      <dsp:spPr>
        <a:xfrm>
          <a:off x="389" y="1110706"/>
          <a:ext cx="703817" cy="457481"/>
        </a:xfrm>
        <a:prstGeom prst="roundRect">
          <a:avLst/>
        </a:prstGeom>
        <a:solidFill>
          <a:schemeClr val="lt1">
            <a:hueOff val="0"/>
            <a:satOff val="0"/>
            <a:lumOff val="0"/>
            <a:alphaOff val="0"/>
          </a:schemeClr>
        </a:solidFill>
        <a:ln w="25400" cap="flat" cmpd="sng" algn="ctr">
          <a:solidFill>
            <a:srgbClr val="00622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VE" sz="800" kern="1200" dirty="0" smtClean="0"/>
            <a:t>Vinculación con las empresas</a:t>
          </a:r>
          <a:endParaRPr lang="es-VE" sz="800" kern="1200" dirty="0"/>
        </a:p>
      </dsp:txBody>
      <dsp:txXfrm>
        <a:off x="389" y="1110706"/>
        <a:ext cx="703817" cy="457481"/>
      </dsp:txXfrm>
    </dsp:sp>
    <dsp:sp modelId="{1234A2A2-997D-4F4D-A460-B71A6921D605}">
      <dsp:nvSpPr>
        <dsp:cNvPr id="0" name=""/>
        <dsp:cNvSpPr/>
      </dsp:nvSpPr>
      <dsp:spPr>
        <a:xfrm>
          <a:off x="270498" y="423602"/>
          <a:ext cx="1221127" cy="1221127"/>
        </a:xfrm>
        <a:custGeom>
          <a:avLst/>
          <a:gdLst/>
          <a:ahLst/>
          <a:cxnLst/>
          <a:rect l="0" t="0" r="0" b="0"/>
          <a:pathLst>
            <a:path>
              <a:moveTo>
                <a:pt x="4060" y="680860"/>
              </a:moveTo>
              <a:arcTo wR="610563" hR="610563" stAng="10403316" swAng="3649545"/>
            </a:path>
          </a:pathLst>
        </a:custGeom>
        <a:noFill/>
        <a:ln w="9525" cap="flat" cmpd="sng" algn="ctr">
          <a:solidFill>
            <a:srgbClr val="006220"/>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40F79E-6C7E-4BEA-8364-C5FF8FBBD384}" type="datetimeFigureOut">
              <a:rPr lang="es-VE" smtClean="0"/>
              <a:pPr/>
              <a:t>28/04/2016</a:t>
            </a:fld>
            <a:endParaRPr lang="es-V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83C1BD-D7F0-4A33-9288-A68F268D26B6}" type="slidenum">
              <a:rPr lang="es-VE" smtClean="0"/>
              <a:pPr/>
              <a:t>‹Nº›</a:t>
            </a:fld>
            <a:endParaRPr lang="es-V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VE" dirty="0" smtClean="0"/>
              <a:t>Falta incorporar las imágenes representativas</a:t>
            </a:r>
            <a:r>
              <a:rPr lang="es-VE" baseline="0" dirty="0" smtClean="0"/>
              <a:t> de cada problema</a:t>
            </a:r>
            <a:endParaRPr lang="es-VE" dirty="0"/>
          </a:p>
        </p:txBody>
      </p:sp>
      <p:sp>
        <p:nvSpPr>
          <p:cNvPr id="4" name="3 Marcador de número de diapositiva"/>
          <p:cNvSpPr>
            <a:spLocks noGrp="1"/>
          </p:cNvSpPr>
          <p:nvPr>
            <p:ph type="sldNum" sz="quarter" idx="10"/>
          </p:nvPr>
        </p:nvSpPr>
        <p:spPr/>
        <p:txBody>
          <a:bodyPr/>
          <a:lstStyle/>
          <a:p>
            <a:fld id="{0D394D41-D4F7-4FA7-ACFB-43CB9995623F}" type="slidenum">
              <a:rPr lang="es-VE" smtClean="0"/>
              <a:pPr/>
              <a:t>5</a:t>
            </a:fld>
            <a:endParaRPr lang="es-V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VE" dirty="0" smtClean="0"/>
              <a:t>Falta incorporar las imágenes representativas</a:t>
            </a:r>
            <a:r>
              <a:rPr lang="es-VE" baseline="0" dirty="0" smtClean="0"/>
              <a:t> de cada problema</a:t>
            </a:r>
            <a:endParaRPr lang="es-VE" dirty="0"/>
          </a:p>
        </p:txBody>
      </p:sp>
      <p:sp>
        <p:nvSpPr>
          <p:cNvPr id="4" name="3 Marcador de número de diapositiva"/>
          <p:cNvSpPr>
            <a:spLocks noGrp="1"/>
          </p:cNvSpPr>
          <p:nvPr>
            <p:ph type="sldNum" sz="quarter" idx="10"/>
          </p:nvPr>
        </p:nvSpPr>
        <p:spPr/>
        <p:txBody>
          <a:bodyPr/>
          <a:lstStyle/>
          <a:p>
            <a:fld id="{0D394D41-D4F7-4FA7-ACFB-43CB9995623F}" type="slidenum">
              <a:rPr lang="es-VE" smtClean="0"/>
              <a:pPr/>
              <a:t>6</a:t>
            </a:fld>
            <a:endParaRPr lang="es-V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0D394D41-D4F7-4FA7-ACFB-43CB9995623F}" type="slidenum">
              <a:rPr lang="es-VE" smtClean="0"/>
              <a:pPr/>
              <a:t>14</a:t>
            </a:fld>
            <a:endParaRPr lang="es-V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p>
            <a:fld id="{7305F46A-DF3D-4B06-8EFF-0BC213968B4D}" type="datetimeFigureOut">
              <a:rPr lang="es-VE" smtClean="0"/>
              <a:pPr/>
              <a:t>28/04/2016</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7F2AEFC3-7BDC-44A9-98FA-6CBC809E913C}" type="slidenum">
              <a:rPr lang="es-VE" smtClean="0"/>
              <a:pPr/>
              <a:t>‹Nº›</a:t>
            </a:fld>
            <a:endParaRPr lang="es-V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7305F46A-DF3D-4B06-8EFF-0BC213968B4D}" type="datetimeFigureOut">
              <a:rPr lang="es-VE" smtClean="0"/>
              <a:pPr/>
              <a:t>28/04/2016</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7F2AEFC3-7BDC-44A9-98FA-6CBC809E913C}" type="slidenum">
              <a:rPr lang="es-VE" smtClean="0"/>
              <a:pPr/>
              <a:t>‹Nº›</a:t>
            </a:fld>
            <a:endParaRPr lang="es-V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7305F46A-DF3D-4B06-8EFF-0BC213968B4D}" type="datetimeFigureOut">
              <a:rPr lang="es-VE" smtClean="0"/>
              <a:pPr/>
              <a:t>28/04/2016</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7F2AEFC3-7BDC-44A9-98FA-6CBC809E913C}" type="slidenum">
              <a:rPr lang="es-VE" smtClean="0"/>
              <a:pPr/>
              <a:t>‹Nº›</a:t>
            </a:fld>
            <a:endParaRPr lang="es-V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7305F46A-DF3D-4B06-8EFF-0BC213968B4D}" type="datetimeFigureOut">
              <a:rPr lang="es-VE" smtClean="0"/>
              <a:pPr/>
              <a:t>28/04/2016</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7F2AEFC3-7BDC-44A9-98FA-6CBC809E913C}" type="slidenum">
              <a:rPr lang="es-VE" smtClean="0"/>
              <a:pPr/>
              <a:t>‹Nº›</a:t>
            </a:fld>
            <a:endParaRPr lang="es-V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305F46A-DF3D-4B06-8EFF-0BC213968B4D}" type="datetimeFigureOut">
              <a:rPr lang="es-VE" smtClean="0"/>
              <a:pPr/>
              <a:t>28/04/2016</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7F2AEFC3-7BDC-44A9-98FA-6CBC809E913C}" type="slidenum">
              <a:rPr lang="es-VE" smtClean="0"/>
              <a:pPr/>
              <a:t>‹Nº›</a:t>
            </a:fld>
            <a:endParaRPr lang="es-V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fecha"/>
          <p:cNvSpPr>
            <a:spLocks noGrp="1"/>
          </p:cNvSpPr>
          <p:nvPr>
            <p:ph type="dt" sz="half" idx="10"/>
          </p:nvPr>
        </p:nvSpPr>
        <p:spPr/>
        <p:txBody>
          <a:bodyPr/>
          <a:lstStyle/>
          <a:p>
            <a:fld id="{7305F46A-DF3D-4B06-8EFF-0BC213968B4D}" type="datetimeFigureOut">
              <a:rPr lang="es-VE" smtClean="0"/>
              <a:pPr/>
              <a:t>28/04/2016</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7F2AEFC3-7BDC-44A9-98FA-6CBC809E913C}" type="slidenum">
              <a:rPr lang="es-VE" smtClean="0"/>
              <a:pPr/>
              <a:t>‹Nº›</a:t>
            </a:fld>
            <a:endParaRPr lang="es-V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6 Marcador de fecha"/>
          <p:cNvSpPr>
            <a:spLocks noGrp="1"/>
          </p:cNvSpPr>
          <p:nvPr>
            <p:ph type="dt" sz="half" idx="10"/>
          </p:nvPr>
        </p:nvSpPr>
        <p:spPr/>
        <p:txBody>
          <a:bodyPr/>
          <a:lstStyle/>
          <a:p>
            <a:fld id="{7305F46A-DF3D-4B06-8EFF-0BC213968B4D}" type="datetimeFigureOut">
              <a:rPr lang="es-VE" smtClean="0"/>
              <a:pPr/>
              <a:t>28/04/2016</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7F2AEFC3-7BDC-44A9-98FA-6CBC809E913C}" type="slidenum">
              <a:rPr lang="es-VE" smtClean="0"/>
              <a:pPr/>
              <a:t>‹Nº›</a:t>
            </a:fld>
            <a:endParaRPr lang="es-V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fecha"/>
          <p:cNvSpPr>
            <a:spLocks noGrp="1"/>
          </p:cNvSpPr>
          <p:nvPr>
            <p:ph type="dt" sz="half" idx="10"/>
          </p:nvPr>
        </p:nvSpPr>
        <p:spPr/>
        <p:txBody>
          <a:bodyPr/>
          <a:lstStyle/>
          <a:p>
            <a:fld id="{7305F46A-DF3D-4B06-8EFF-0BC213968B4D}" type="datetimeFigureOut">
              <a:rPr lang="es-VE" smtClean="0"/>
              <a:pPr/>
              <a:t>28/04/2016</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p>
            <a:fld id="{7F2AEFC3-7BDC-44A9-98FA-6CBC809E913C}" type="slidenum">
              <a:rPr lang="es-VE" smtClean="0"/>
              <a:pPr/>
              <a:t>‹Nº›</a:t>
            </a:fld>
            <a:endParaRPr lang="es-V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305F46A-DF3D-4B06-8EFF-0BC213968B4D}" type="datetimeFigureOut">
              <a:rPr lang="es-VE" smtClean="0"/>
              <a:pPr/>
              <a:t>28/04/2016</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7F2AEFC3-7BDC-44A9-98FA-6CBC809E913C}" type="slidenum">
              <a:rPr lang="es-VE" smtClean="0"/>
              <a:pPr/>
              <a:t>‹Nº›</a:t>
            </a:fld>
            <a:endParaRPr lang="es-V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05F46A-DF3D-4B06-8EFF-0BC213968B4D}" type="datetimeFigureOut">
              <a:rPr lang="es-VE" smtClean="0"/>
              <a:pPr/>
              <a:t>28/04/2016</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7F2AEFC3-7BDC-44A9-98FA-6CBC809E913C}" type="slidenum">
              <a:rPr lang="es-VE" smtClean="0"/>
              <a:pPr/>
              <a:t>‹Nº›</a:t>
            </a:fld>
            <a:endParaRPr lang="es-V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05F46A-DF3D-4B06-8EFF-0BC213968B4D}" type="datetimeFigureOut">
              <a:rPr lang="es-VE" smtClean="0"/>
              <a:pPr/>
              <a:t>28/04/2016</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7F2AEFC3-7BDC-44A9-98FA-6CBC809E913C}" type="slidenum">
              <a:rPr lang="es-VE" smtClean="0"/>
              <a:pPr/>
              <a:t>‹Nº›</a:t>
            </a:fld>
            <a:endParaRPr lang="es-V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5F46A-DF3D-4B06-8EFF-0BC213968B4D}" type="datetimeFigureOut">
              <a:rPr lang="es-VE" smtClean="0"/>
              <a:pPr/>
              <a:t>28/04/2016</a:t>
            </a:fld>
            <a:endParaRPr lang="es-V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AEFC3-7BDC-44A9-98FA-6CBC809E913C}" type="slidenum">
              <a:rPr lang="es-VE" smtClean="0"/>
              <a:pPr/>
              <a:t>‹Nº›</a:t>
            </a:fld>
            <a:endParaRPr lang="es-V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slide" Target="slide15.xml"/><Relationship Id="rId3" Type="http://schemas.openxmlformats.org/officeDocument/2006/relationships/image" Target="../media/image2.png"/><Relationship Id="rId7" Type="http://schemas.openxmlformats.org/officeDocument/2006/relationships/diagramColors" Target="../diagrams/colors2.xml"/><Relationship Id="rId12" Type="http://schemas.openxmlformats.org/officeDocument/2006/relationships/slide" Target="slide14.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diagramQuickStyle" Target="../diagrams/quickStyle2.xml"/><Relationship Id="rId11" Type="http://schemas.openxmlformats.org/officeDocument/2006/relationships/slide" Target="slide19.xml"/><Relationship Id="rId5" Type="http://schemas.openxmlformats.org/officeDocument/2006/relationships/diagramLayout" Target="../diagrams/layout2.xml"/><Relationship Id="rId10" Type="http://schemas.openxmlformats.org/officeDocument/2006/relationships/slide" Target="slide18.xml"/><Relationship Id="rId4" Type="http://schemas.openxmlformats.org/officeDocument/2006/relationships/diagramData" Target="../diagrams/data2.xml"/><Relationship Id="rId9" Type="http://schemas.openxmlformats.org/officeDocument/2006/relationships/slide" Target="slide16.xml"/><Relationship Id="rId14" Type="http://schemas.openxmlformats.org/officeDocument/2006/relationships/slide" Target="slide20.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12"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diagramQuickStyle" Target="../diagrams/quickStyle4.xml"/><Relationship Id="rId11" Type="http://schemas.openxmlformats.org/officeDocument/2006/relationships/slide" Target="slide44.xml"/><Relationship Id="rId5" Type="http://schemas.openxmlformats.org/officeDocument/2006/relationships/diagramLayout" Target="../diagrams/layout4.xml"/><Relationship Id="rId10" Type="http://schemas.openxmlformats.org/officeDocument/2006/relationships/slide" Target="slide30.xml"/><Relationship Id="rId4" Type="http://schemas.openxmlformats.org/officeDocument/2006/relationships/diagramData" Target="../diagrams/data4.xml"/><Relationship Id="rId9" Type="http://schemas.openxmlformats.org/officeDocument/2006/relationships/slide" Target="slide25.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2.png"/><Relationship Id="rId7" Type="http://schemas.openxmlformats.org/officeDocument/2006/relationships/diagramData" Target="../diagrams/data6.xml"/><Relationship Id="rId12"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26.jpeg"/><Relationship Id="rId11" Type="http://schemas.microsoft.com/office/2007/relationships/diagramDrawing" Target="../diagrams/drawing6.xml"/><Relationship Id="rId5" Type="http://schemas.openxmlformats.org/officeDocument/2006/relationships/image" Target="../media/image25.png"/><Relationship Id="rId10" Type="http://schemas.openxmlformats.org/officeDocument/2006/relationships/diagramColors" Target="../diagrams/colors6.xml"/><Relationship Id="rId4" Type="http://schemas.openxmlformats.org/officeDocument/2006/relationships/image" Target="../media/image24.jpeg"/><Relationship Id="rId9"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18" Type="http://schemas.openxmlformats.org/officeDocument/2006/relationships/diagramLayout" Target="../diagrams/layout10.xml"/><Relationship Id="rId3" Type="http://schemas.openxmlformats.org/officeDocument/2006/relationships/diagramLayout" Target="../diagrams/layout7.xml"/><Relationship Id="rId21" Type="http://schemas.microsoft.com/office/2007/relationships/diagramDrawing" Target="../diagrams/drawing10.xml"/><Relationship Id="rId7" Type="http://schemas.openxmlformats.org/officeDocument/2006/relationships/diagramData" Target="../diagrams/data8.xml"/><Relationship Id="rId12" Type="http://schemas.openxmlformats.org/officeDocument/2006/relationships/diagramData" Target="../diagrams/data9.xml"/><Relationship Id="rId17" Type="http://schemas.openxmlformats.org/officeDocument/2006/relationships/diagramData" Target="../diagrams/data10.xml"/><Relationship Id="rId2" Type="http://schemas.openxmlformats.org/officeDocument/2006/relationships/diagramData" Target="../diagrams/data7.xml"/><Relationship Id="rId16" Type="http://schemas.microsoft.com/office/2007/relationships/diagramDrawing" Target="../diagrams/drawing9.xml"/><Relationship Id="rId20" Type="http://schemas.openxmlformats.org/officeDocument/2006/relationships/diagramColors" Target="../diagrams/colors10.xml"/><Relationship Id="rId1" Type="http://schemas.openxmlformats.org/officeDocument/2006/relationships/slideLayout" Target="../slideLayouts/slideLayout1.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19" Type="http://schemas.openxmlformats.org/officeDocument/2006/relationships/diagramQuickStyle" Target="../diagrams/quickStyle10.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 Id="rId22"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412776"/>
            <a:ext cx="7467600" cy="1143000"/>
          </a:xfrm>
        </p:spPr>
        <p:txBody>
          <a:bodyPr>
            <a:normAutofit fontScale="90000"/>
          </a:bodyPr>
          <a:lstStyle/>
          <a:p>
            <a:pPr algn="ctr"/>
            <a:r>
              <a:rPr lang="es-VE" sz="4000" b="1" dirty="0" smtClean="0">
                <a:solidFill>
                  <a:srgbClr val="006225"/>
                </a:solidFill>
              </a:rPr>
              <a:t>EL CUIDADO DE LA CASA COMÚN DESDE LA ESPIRITUALIDAD Y LA EDUCACIÓN – LAUDATO SI</a:t>
            </a:r>
            <a:br>
              <a:rPr lang="es-VE" sz="4000" b="1" dirty="0" smtClean="0">
                <a:solidFill>
                  <a:srgbClr val="006225"/>
                </a:solidFill>
              </a:rPr>
            </a:br>
            <a:r>
              <a:rPr lang="es-VE" sz="4000" b="1" dirty="0" err="1" smtClean="0">
                <a:solidFill>
                  <a:srgbClr val="006225"/>
                </a:solidFill>
              </a:rPr>
              <a:t>Minitaller</a:t>
            </a:r>
            <a:endParaRPr lang="es-VE" b="1" dirty="0">
              <a:solidFill>
                <a:srgbClr val="006225"/>
              </a:solidFill>
            </a:endParaRPr>
          </a:p>
        </p:txBody>
      </p:sp>
      <p:sp>
        <p:nvSpPr>
          <p:cNvPr id="3" name="2 Marcador de contenido"/>
          <p:cNvSpPr>
            <a:spLocks noGrp="1"/>
          </p:cNvSpPr>
          <p:nvPr>
            <p:ph idx="1"/>
          </p:nvPr>
        </p:nvSpPr>
        <p:spPr>
          <a:xfrm>
            <a:off x="971600" y="5301208"/>
            <a:ext cx="7467600" cy="936104"/>
          </a:xfrm>
        </p:spPr>
        <p:txBody>
          <a:bodyPr>
            <a:normAutofit fontScale="70000" lnSpcReduction="20000"/>
          </a:bodyPr>
          <a:lstStyle/>
          <a:p>
            <a:pPr algn="r">
              <a:buClr>
                <a:srgbClr val="006220"/>
              </a:buClr>
              <a:buNone/>
            </a:pPr>
            <a:r>
              <a:rPr lang="es-VE" sz="2000" b="1" dirty="0" smtClean="0">
                <a:latin typeface="+mj-lt"/>
              </a:rPr>
              <a:t>Prof. Joaquín Benítez</a:t>
            </a:r>
          </a:p>
          <a:p>
            <a:pPr algn="r">
              <a:buClr>
                <a:srgbClr val="006220"/>
              </a:buClr>
              <a:buNone/>
            </a:pPr>
            <a:r>
              <a:rPr lang="es-VE" sz="2000" b="1" dirty="0" smtClean="0">
                <a:latin typeface="+mj-lt"/>
              </a:rPr>
              <a:t>Quebrada de la Virgen</a:t>
            </a:r>
          </a:p>
          <a:p>
            <a:pPr algn="r">
              <a:buClr>
                <a:srgbClr val="006220"/>
              </a:buClr>
              <a:buNone/>
            </a:pPr>
            <a:r>
              <a:rPr lang="es-VE" sz="2000" b="1" dirty="0" smtClean="0">
                <a:latin typeface="+mj-lt"/>
              </a:rPr>
              <a:t>29/04/16</a:t>
            </a:r>
          </a:p>
          <a:p>
            <a:pPr algn="r">
              <a:buClr>
                <a:srgbClr val="006220"/>
              </a:buClr>
              <a:buNone/>
            </a:pPr>
            <a:r>
              <a:rPr lang="es-VE" sz="2000" b="1" dirty="0" smtClean="0">
                <a:latin typeface="+mj-lt"/>
              </a:rPr>
              <a:t>Asamblea de la Educación 2016</a:t>
            </a:r>
          </a:p>
          <a:p>
            <a:pPr>
              <a:buClr>
                <a:srgbClr val="006220"/>
              </a:buClr>
            </a:pPr>
            <a:endParaRPr lang="es-VE" dirty="0" smtClean="0">
              <a:latin typeface="+mj-lt"/>
            </a:endParaRPr>
          </a:p>
        </p:txBody>
      </p:sp>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5"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1026" name="Picture 2" descr="D:\DATA_USUARIO\Documentos\Luis Rafael\DSAmb\Logo DSAMB completo.png"/>
          <p:cNvPicPr>
            <a:picLocks noChangeAspect="1" noChangeArrowheads="1"/>
          </p:cNvPicPr>
          <p:nvPr/>
        </p:nvPicPr>
        <p:blipFill>
          <a:blip r:embed="rId3" cstate="print"/>
          <a:srcRect/>
          <a:stretch>
            <a:fillRect/>
          </a:stretch>
        </p:blipFill>
        <p:spPr bwMode="auto">
          <a:xfrm>
            <a:off x="6144286" y="332656"/>
            <a:ext cx="2999714" cy="614214"/>
          </a:xfrm>
          <a:prstGeom prst="rect">
            <a:avLst/>
          </a:prstGeom>
          <a:noFill/>
        </p:spPr>
      </p:pic>
      <p:pic>
        <p:nvPicPr>
          <p:cNvPr id="6" name="Picture 2"/>
          <p:cNvPicPr>
            <a:picLocks noChangeAspect="1" noChangeArrowheads="1"/>
          </p:cNvPicPr>
          <p:nvPr/>
        </p:nvPicPr>
        <p:blipFill>
          <a:blip r:embed="rId4" cstate="print"/>
          <a:srcRect/>
          <a:stretch>
            <a:fillRect/>
          </a:stretch>
        </p:blipFill>
        <p:spPr bwMode="auto">
          <a:xfrm>
            <a:off x="2483768" y="3140968"/>
            <a:ext cx="4176464"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5" name="Picture 2" descr="D:\DATA_USUARIO\Documentos\Luis Rafael\DSAmb\Logo DSAMB completo.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44286" y="332656"/>
            <a:ext cx="2999714" cy="614214"/>
          </a:xfrm>
          <a:prstGeom prst="rect">
            <a:avLst/>
          </a:prstGeom>
          <a:noFill/>
        </p:spPr>
      </p:pic>
      <p:sp>
        <p:nvSpPr>
          <p:cNvPr id="8" name="1 Título"/>
          <p:cNvSpPr>
            <a:spLocks noGrp="1"/>
          </p:cNvSpPr>
          <p:nvPr>
            <p:ph type="title"/>
          </p:nvPr>
        </p:nvSpPr>
        <p:spPr>
          <a:xfrm>
            <a:off x="838200" y="701824"/>
            <a:ext cx="7467600" cy="1143000"/>
          </a:xfrm>
        </p:spPr>
        <p:txBody>
          <a:bodyPr/>
          <a:lstStyle/>
          <a:p>
            <a:pPr algn="ctr"/>
            <a:r>
              <a:rPr lang="es-VE" sz="4000" b="1" dirty="0" smtClean="0">
                <a:solidFill>
                  <a:srgbClr val="006225"/>
                </a:solidFill>
              </a:rPr>
              <a:t>Algunas consecuencias </a:t>
            </a:r>
            <a:endParaRPr lang="es-VE" b="1" dirty="0">
              <a:solidFill>
                <a:srgbClr val="006225"/>
              </a:solidFill>
            </a:endParaRPr>
          </a:p>
        </p:txBody>
      </p:sp>
      <p:sp>
        <p:nvSpPr>
          <p:cNvPr id="9" name="2 Marcador de contenido"/>
          <p:cNvSpPr txBox="1">
            <a:spLocks/>
          </p:cNvSpPr>
          <p:nvPr/>
        </p:nvSpPr>
        <p:spPr>
          <a:xfrm>
            <a:off x="262136" y="1988840"/>
            <a:ext cx="8414320" cy="3484984"/>
          </a:xfrm>
          <a:prstGeom prst="rect">
            <a:avLst/>
          </a:prstGeom>
        </p:spPr>
        <p:txBody>
          <a:bodyPr/>
          <a:lstStyle/>
          <a:p>
            <a:pPr marL="420624" marR="0" lvl="0" indent="-384048" algn="l" defTabSz="914400" rtl="0" eaLnBrk="1" fontAlgn="auto" latinLnBrk="0" hangingPunct="1">
              <a:lnSpc>
                <a:spcPct val="100000"/>
              </a:lnSpc>
              <a:spcBef>
                <a:spcPct val="20000"/>
              </a:spcBef>
              <a:spcAft>
                <a:spcPts val="0"/>
              </a:spcAft>
              <a:buClr>
                <a:srgbClr val="006220"/>
              </a:buClr>
              <a:buSzPct val="80000"/>
              <a:buFont typeface="Wingdings 2"/>
              <a:buChar char=""/>
              <a:tabLst/>
              <a:defRPr/>
            </a:pPr>
            <a:r>
              <a:rPr lang="es-VE" sz="2400" dirty="0" smtClean="0">
                <a:latin typeface="+mj-lt"/>
              </a:rPr>
              <a:t>Dificultades del medio para proveer de alimentos a toda la población y de bienes para superar la pobreza</a:t>
            </a:r>
          </a:p>
          <a:p>
            <a:pPr marL="420624" marR="0" lvl="0" indent="-384048" algn="l" defTabSz="914400" rtl="0" eaLnBrk="1" fontAlgn="auto" latinLnBrk="0" hangingPunct="1">
              <a:lnSpc>
                <a:spcPct val="100000"/>
              </a:lnSpc>
              <a:spcBef>
                <a:spcPct val="20000"/>
              </a:spcBef>
              <a:spcAft>
                <a:spcPts val="0"/>
              </a:spcAft>
              <a:buClr>
                <a:srgbClr val="006220"/>
              </a:buClr>
              <a:buSzPct val="80000"/>
              <a:tabLst/>
              <a:defRPr/>
            </a:pPr>
            <a:endParaRPr lang="es-VE" sz="2400" dirty="0" smtClean="0">
              <a:latin typeface="+mj-lt"/>
            </a:endParaRPr>
          </a:p>
          <a:p>
            <a:pPr marL="877824" lvl="1" indent="-384048">
              <a:spcBef>
                <a:spcPct val="20000"/>
              </a:spcBef>
              <a:buClr>
                <a:srgbClr val="006220"/>
              </a:buClr>
              <a:buSzPct val="80000"/>
              <a:buFont typeface="Wingdings" pitchFamily="2" charset="2"/>
              <a:buChar char="§"/>
              <a:defRPr/>
            </a:pPr>
            <a:r>
              <a:rPr lang="es-VE" sz="2000" dirty="0" smtClean="0">
                <a:latin typeface="+mj-lt"/>
              </a:rPr>
              <a:t>1200 MM de personas viven con menos de 1 US $/día</a:t>
            </a:r>
          </a:p>
          <a:p>
            <a:pPr marL="877824" lvl="1" indent="-384048">
              <a:spcBef>
                <a:spcPct val="20000"/>
              </a:spcBef>
              <a:buClr>
                <a:srgbClr val="006220"/>
              </a:buClr>
              <a:buSzPct val="80000"/>
              <a:buFont typeface="Wingdings" pitchFamily="2" charset="2"/>
              <a:buChar char="§"/>
              <a:defRPr/>
            </a:pPr>
            <a:r>
              <a:rPr lang="es-VE" sz="2000" dirty="0" smtClean="0">
                <a:latin typeface="+mj-lt"/>
              </a:rPr>
              <a:t>900 MM carecen de alimentos suficientes para llevar una vida activa</a:t>
            </a:r>
          </a:p>
          <a:p>
            <a:pPr marL="877824" lvl="1" indent="-384048">
              <a:spcBef>
                <a:spcPct val="20000"/>
              </a:spcBef>
              <a:buClr>
                <a:srgbClr val="006220"/>
              </a:buClr>
              <a:buSzPct val="80000"/>
              <a:buFont typeface="Wingdings" pitchFamily="2" charset="2"/>
              <a:buChar char="§"/>
              <a:defRPr/>
            </a:pPr>
            <a:r>
              <a:rPr lang="es-VE" sz="2000" dirty="0" smtClean="0">
                <a:latin typeface="+mj-lt"/>
              </a:rPr>
              <a:t>En 64 de los 105 países en desarrollo la población crece mas rápido que la capacidad de suministrar alimentos</a:t>
            </a:r>
          </a:p>
          <a:p>
            <a:pPr marL="877824" lvl="1" indent="-384048">
              <a:spcBef>
                <a:spcPct val="20000"/>
              </a:spcBef>
              <a:buClr>
                <a:srgbClr val="006220"/>
              </a:buClr>
              <a:buSzPct val="80000"/>
              <a:defRPr/>
            </a:pPr>
            <a:endParaRPr lang="es-VE" sz="2000" dirty="0" smtClean="0">
              <a:latin typeface="+mj-lt"/>
            </a:endParaRPr>
          </a:p>
          <a:p>
            <a:pPr marL="877824" lvl="1" indent="-384048">
              <a:spcBef>
                <a:spcPct val="20000"/>
              </a:spcBef>
              <a:buClr>
                <a:srgbClr val="006220"/>
              </a:buClr>
              <a:buSzPct val="80000"/>
              <a:defRPr/>
            </a:pPr>
            <a:r>
              <a:rPr lang="es-VE" sz="2000" dirty="0" smtClean="0">
                <a:latin typeface="+mj-lt"/>
              </a:rPr>
              <a:t>	</a:t>
            </a:r>
            <a:r>
              <a:rPr lang="es-VE" sz="2000" i="1" dirty="0" smtClean="0">
                <a:latin typeface="+mj-lt"/>
              </a:rPr>
              <a:t>Los RR.NN asociados a la producción de alimentos (suelos, aguas, </a:t>
            </a:r>
            <a:r>
              <a:rPr lang="es-VE" sz="2000" i="1" dirty="0" err="1" smtClean="0">
                <a:latin typeface="+mj-lt"/>
              </a:rPr>
              <a:t>etc</a:t>
            </a:r>
            <a:r>
              <a:rPr lang="es-VE" sz="2000" i="1" dirty="0" smtClean="0">
                <a:latin typeface="+mj-lt"/>
              </a:rPr>
              <a:t>) se agotan cada vez más, son ocupados por las ciudades o degradados.</a:t>
            </a:r>
          </a:p>
          <a:p>
            <a:pPr marL="877824" lvl="1" indent="-384048">
              <a:spcBef>
                <a:spcPct val="20000"/>
              </a:spcBef>
              <a:buClr>
                <a:srgbClr val="006220"/>
              </a:buClr>
              <a:buSzPct val="80000"/>
              <a:buFont typeface="Wingdings" pitchFamily="2" charset="2"/>
              <a:buChar char="§"/>
              <a:defRPr/>
            </a:pPr>
            <a:endParaRPr kumimoji="0" lang="es-VE" sz="2400" b="0" i="0" u="none" strike="noStrike" kern="1200" cap="none" spc="0" normalizeH="0" baseline="0" noProof="0" dirty="0" smtClean="0">
              <a:ln>
                <a:noFill/>
              </a:ln>
              <a:solidFill>
                <a:schemeClr val="tx1"/>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5" name="Picture 2" descr="D:\DATA_USUARIO\Documentos\Luis Rafael\DSAmb\Logo DSAMB completo.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44286" y="332656"/>
            <a:ext cx="2999714" cy="614214"/>
          </a:xfrm>
          <a:prstGeom prst="rect">
            <a:avLst/>
          </a:prstGeom>
          <a:noFill/>
        </p:spPr>
      </p:pic>
      <p:sp>
        <p:nvSpPr>
          <p:cNvPr id="8" name="1 Título"/>
          <p:cNvSpPr>
            <a:spLocks noGrp="1"/>
          </p:cNvSpPr>
          <p:nvPr>
            <p:ph type="title"/>
          </p:nvPr>
        </p:nvSpPr>
        <p:spPr>
          <a:xfrm>
            <a:off x="838200" y="701824"/>
            <a:ext cx="7467600" cy="1143000"/>
          </a:xfrm>
        </p:spPr>
        <p:txBody>
          <a:bodyPr/>
          <a:lstStyle/>
          <a:p>
            <a:pPr algn="ctr"/>
            <a:r>
              <a:rPr lang="es-VE" sz="4000" b="1" dirty="0" smtClean="0">
                <a:solidFill>
                  <a:srgbClr val="006225"/>
                </a:solidFill>
              </a:rPr>
              <a:t>Algunas consecuencias </a:t>
            </a:r>
            <a:endParaRPr lang="es-VE" b="1" dirty="0">
              <a:solidFill>
                <a:srgbClr val="006225"/>
              </a:solidFill>
            </a:endParaRPr>
          </a:p>
        </p:txBody>
      </p:sp>
      <p:sp>
        <p:nvSpPr>
          <p:cNvPr id="9" name="2 Marcador de contenido"/>
          <p:cNvSpPr txBox="1">
            <a:spLocks/>
          </p:cNvSpPr>
          <p:nvPr/>
        </p:nvSpPr>
        <p:spPr>
          <a:xfrm>
            <a:off x="262136" y="1988840"/>
            <a:ext cx="8414320" cy="3484984"/>
          </a:xfrm>
          <a:prstGeom prst="rect">
            <a:avLst/>
          </a:prstGeom>
        </p:spPr>
        <p:txBody>
          <a:bodyPr/>
          <a:lstStyle/>
          <a:p>
            <a:pPr marL="420624" marR="0" lvl="0" indent="-384048" algn="l" defTabSz="914400" rtl="0" eaLnBrk="1" fontAlgn="auto" latinLnBrk="0" hangingPunct="1">
              <a:lnSpc>
                <a:spcPct val="100000"/>
              </a:lnSpc>
              <a:spcBef>
                <a:spcPct val="20000"/>
              </a:spcBef>
              <a:spcAft>
                <a:spcPts val="0"/>
              </a:spcAft>
              <a:buClr>
                <a:srgbClr val="006220"/>
              </a:buClr>
              <a:buSzPct val="80000"/>
              <a:buFont typeface="Wingdings 2"/>
              <a:buChar char=""/>
              <a:tabLst/>
              <a:defRPr/>
            </a:pPr>
            <a:r>
              <a:rPr lang="es-VE" sz="2400" dirty="0" smtClean="0">
                <a:latin typeface="+mj-lt"/>
              </a:rPr>
              <a:t>El ambiente como factor determinante de la salud</a:t>
            </a:r>
          </a:p>
          <a:p>
            <a:pPr marL="420624" marR="0" lvl="0" indent="-384048" algn="l" defTabSz="914400" rtl="0" eaLnBrk="1" fontAlgn="auto" latinLnBrk="0" hangingPunct="1">
              <a:lnSpc>
                <a:spcPct val="100000"/>
              </a:lnSpc>
              <a:spcBef>
                <a:spcPct val="20000"/>
              </a:spcBef>
              <a:spcAft>
                <a:spcPts val="0"/>
              </a:spcAft>
              <a:buClr>
                <a:srgbClr val="006220"/>
              </a:buClr>
              <a:buSzPct val="80000"/>
              <a:tabLst/>
              <a:defRPr/>
            </a:pPr>
            <a:endParaRPr lang="es-VE" sz="2400" dirty="0" smtClean="0">
              <a:latin typeface="+mj-lt"/>
            </a:endParaRPr>
          </a:p>
          <a:p>
            <a:pPr marL="877824" lvl="1" indent="-384048">
              <a:spcBef>
                <a:spcPct val="20000"/>
              </a:spcBef>
              <a:buClr>
                <a:srgbClr val="006220"/>
              </a:buClr>
              <a:buSzPct val="80000"/>
              <a:buFont typeface="Wingdings" pitchFamily="2" charset="2"/>
              <a:buChar char="§"/>
              <a:defRPr/>
            </a:pPr>
            <a:r>
              <a:rPr lang="es-VE" sz="2000" dirty="0" smtClean="0">
                <a:latin typeface="+mj-lt"/>
              </a:rPr>
              <a:t>Las malas condiciones ambientales son </a:t>
            </a:r>
            <a:r>
              <a:rPr lang="es-VE" sz="2000" dirty="0" err="1" smtClean="0">
                <a:latin typeface="+mj-lt"/>
              </a:rPr>
              <a:t>co</a:t>
            </a:r>
            <a:r>
              <a:rPr lang="es-VE" sz="2000" dirty="0" smtClean="0">
                <a:latin typeface="+mj-lt"/>
              </a:rPr>
              <a:t>-responsables de entre 20 y 25 % de las defunciones debidas a enfermedades contagiosas</a:t>
            </a:r>
          </a:p>
          <a:p>
            <a:pPr marL="877824" lvl="1" indent="-384048">
              <a:spcBef>
                <a:spcPct val="20000"/>
              </a:spcBef>
              <a:buClr>
                <a:srgbClr val="006220"/>
              </a:buClr>
              <a:buSzPct val="80000"/>
              <a:buFont typeface="Wingdings" pitchFamily="2" charset="2"/>
              <a:buChar char="§"/>
              <a:defRPr/>
            </a:pPr>
            <a:r>
              <a:rPr lang="es-VE" sz="2000" dirty="0" smtClean="0">
                <a:latin typeface="+mj-lt"/>
              </a:rPr>
              <a:t>El agua contaminada y la ausencia de saneamiento de las aguas es responsable de mas de 12 MM de muertes al año</a:t>
            </a:r>
          </a:p>
          <a:p>
            <a:pPr marL="877824" lvl="1" indent="-384048">
              <a:spcBef>
                <a:spcPct val="20000"/>
              </a:spcBef>
              <a:buClr>
                <a:srgbClr val="006220"/>
              </a:buClr>
              <a:buSzPct val="80000"/>
              <a:defRPr/>
            </a:pPr>
            <a:endParaRPr lang="es-VE" sz="2000" dirty="0" smtClean="0">
              <a:latin typeface="+mj-lt"/>
            </a:endParaRPr>
          </a:p>
          <a:p>
            <a:pPr marL="877824" lvl="1" indent="-384048">
              <a:spcBef>
                <a:spcPct val="20000"/>
              </a:spcBef>
              <a:buClr>
                <a:srgbClr val="006220"/>
              </a:buClr>
              <a:buSzPct val="80000"/>
              <a:defRPr/>
            </a:pPr>
            <a:r>
              <a:rPr lang="es-VE" sz="2000" dirty="0" smtClean="0">
                <a:latin typeface="+mj-lt"/>
              </a:rPr>
              <a:t>	</a:t>
            </a:r>
            <a:r>
              <a:rPr lang="es-VE" sz="2000" i="1" dirty="0" smtClean="0">
                <a:latin typeface="+mj-lt"/>
              </a:rPr>
              <a:t>Los ambientes degradados y contaminados no son aptos para el desenvolvimiento de la vida sana.</a:t>
            </a:r>
          </a:p>
          <a:p>
            <a:pPr marL="877824" lvl="1" indent="-384048">
              <a:spcBef>
                <a:spcPct val="20000"/>
              </a:spcBef>
              <a:buClr>
                <a:srgbClr val="006220"/>
              </a:buClr>
              <a:buSzPct val="80000"/>
              <a:buFont typeface="Wingdings" pitchFamily="2" charset="2"/>
              <a:buChar char="§"/>
              <a:defRPr/>
            </a:pPr>
            <a:endParaRPr kumimoji="0" lang="es-VE" sz="2400" b="0" i="0" u="none" strike="noStrike" kern="1200" cap="none" spc="0" normalizeH="0" baseline="0" noProof="0" dirty="0" smtClean="0">
              <a:ln>
                <a:noFill/>
              </a:ln>
              <a:solidFill>
                <a:schemeClr val="tx1"/>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5" name="Picture 2" descr="D:\DATA_USUARIO\Documentos\Luis Rafael\DSAmb\Logo DSAMB completo.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44286" y="332656"/>
            <a:ext cx="2999714" cy="614214"/>
          </a:xfrm>
          <a:prstGeom prst="rect">
            <a:avLst/>
          </a:prstGeom>
          <a:noFill/>
        </p:spPr>
      </p:pic>
      <p:sp>
        <p:nvSpPr>
          <p:cNvPr id="8" name="1 Título"/>
          <p:cNvSpPr>
            <a:spLocks noGrp="1"/>
          </p:cNvSpPr>
          <p:nvPr>
            <p:ph type="title"/>
          </p:nvPr>
        </p:nvSpPr>
        <p:spPr>
          <a:xfrm>
            <a:off x="838200" y="701824"/>
            <a:ext cx="7467600" cy="1143000"/>
          </a:xfrm>
        </p:spPr>
        <p:txBody>
          <a:bodyPr/>
          <a:lstStyle/>
          <a:p>
            <a:pPr algn="ctr"/>
            <a:r>
              <a:rPr lang="es-VE" sz="4000" b="1" dirty="0" smtClean="0">
                <a:solidFill>
                  <a:srgbClr val="006225"/>
                </a:solidFill>
              </a:rPr>
              <a:t>Algunas consecuencias </a:t>
            </a:r>
            <a:endParaRPr lang="es-VE" b="1" dirty="0">
              <a:solidFill>
                <a:srgbClr val="006225"/>
              </a:solidFill>
            </a:endParaRPr>
          </a:p>
        </p:txBody>
      </p:sp>
      <p:sp>
        <p:nvSpPr>
          <p:cNvPr id="9" name="2 Marcador de contenido"/>
          <p:cNvSpPr txBox="1">
            <a:spLocks/>
          </p:cNvSpPr>
          <p:nvPr/>
        </p:nvSpPr>
        <p:spPr>
          <a:xfrm>
            <a:off x="262136" y="1988840"/>
            <a:ext cx="8414320" cy="3484984"/>
          </a:xfrm>
          <a:prstGeom prst="rect">
            <a:avLst/>
          </a:prstGeom>
        </p:spPr>
        <p:txBody>
          <a:bodyPr/>
          <a:lstStyle/>
          <a:p>
            <a:pPr marL="420624" marR="0" lvl="0" indent="-384048" algn="l" defTabSz="914400" rtl="0" eaLnBrk="1" fontAlgn="auto" latinLnBrk="0" hangingPunct="1">
              <a:lnSpc>
                <a:spcPct val="100000"/>
              </a:lnSpc>
              <a:spcBef>
                <a:spcPct val="20000"/>
              </a:spcBef>
              <a:spcAft>
                <a:spcPts val="0"/>
              </a:spcAft>
              <a:buClr>
                <a:srgbClr val="006220"/>
              </a:buClr>
              <a:buSzPct val="80000"/>
              <a:buFont typeface="Wingdings 2"/>
              <a:buChar char=""/>
              <a:tabLst/>
              <a:defRPr/>
            </a:pPr>
            <a:r>
              <a:rPr lang="es-VE" sz="2400" dirty="0" smtClean="0">
                <a:latin typeface="+mj-lt"/>
              </a:rPr>
              <a:t>Ambiente y energía</a:t>
            </a:r>
          </a:p>
          <a:p>
            <a:pPr marL="420624" marR="0" lvl="0" indent="-384048" algn="l" defTabSz="914400" rtl="0" eaLnBrk="1" fontAlgn="auto" latinLnBrk="0" hangingPunct="1">
              <a:lnSpc>
                <a:spcPct val="100000"/>
              </a:lnSpc>
              <a:spcBef>
                <a:spcPct val="20000"/>
              </a:spcBef>
              <a:spcAft>
                <a:spcPts val="0"/>
              </a:spcAft>
              <a:buClr>
                <a:srgbClr val="006220"/>
              </a:buClr>
              <a:buSzPct val="80000"/>
              <a:tabLst/>
              <a:defRPr/>
            </a:pPr>
            <a:endParaRPr lang="es-VE" sz="2400" dirty="0" smtClean="0">
              <a:latin typeface="+mj-lt"/>
            </a:endParaRPr>
          </a:p>
          <a:p>
            <a:pPr marL="877824" lvl="1" indent="-384048">
              <a:spcBef>
                <a:spcPct val="20000"/>
              </a:spcBef>
              <a:buClr>
                <a:srgbClr val="006220"/>
              </a:buClr>
              <a:buSzPct val="80000"/>
              <a:buFont typeface="Wingdings" pitchFamily="2" charset="2"/>
              <a:buChar char="§"/>
              <a:defRPr/>
            </a:pPr>
            <a:r>
              <a:rPr lang="es-VE" sz="2000" dirty="0" smtClean="0">
                <a:latin typeface="+mj-lt"/>
              </a:rPr>
              <a:t>Algunos estudios indican que los combustibles fósiles y no renovables, responsables de 80% de la energía utilizada hoy en día, solo alcanzaran unos 30 -40 años más.</a:t>
            </a:r>
          </a:p>
          <a:p>
            <a:pPr marL="877824" lvl="1" indent="-384048">
              <a:spcBef>
                <a:spcPct val="20000"/>
              </a:spcBef>
              <a:buClr>
                <a:srgbClr val="006220"/>
              </a:buClr>
              <a:buSzPct val="80000"/>
              <a:buFont typeface="Wingdings" pitchFamily="2" charset="2"/>
              <a:buChar char="§"/>
              <a:defRPr/>
            </a:pPr>
            <a:r>
              <a:rPr lang="es-VE" sz="2000" dirty="0" smtClean="0">
                <a:latin typeface="+mj-lt"/>
              </a:rPr>
              <a:t>Los impactos generados por el uso de estas fuentes de energía son importantes y se cuentan entre ellos:</a:t>
            </a:r>
          </a:p>
          <a:p>
            <a:pPr marL="1335024" lvl="2" indent="-384048">
              <a:spcBef>
                <a:spcPct val="20000"/>
              </a:spcBef>
              <a:buClr>
                <a:srgbClr val="006220"/>
              </a:buClr>
              <a:buSzPct val="80000"/>
              <a:buFont typeface="Wingdings" pitchFamily="2" charset="2"/>
              <a:buChar char="§"/>
              <a:defRPr/>
            </a:pPr>
            <a:r>
              <a:rPr lang="es-VE" sz="2000" dirty="0" smtClean="0">
                <a:latin typeface="+mj-lt"/>
              </a:rPr>
              <a:t>El cambio climático</a:t>
            </a:r>
          </a:p>
          <a:p>
            <a:pPr marL="1335024" lvl="2" indent="-384048">
              <a:spcBef>
                <a:spcPct val="20000"/>
              </a:spcBef>
              <a:buClr>
                <a:srgbClr val="006220"/>
              </a:buClr>
              <a:buSzPct val="80000"/>
              <a:buFont typeface="Wingdings" pitchFamily="2" charset="2"/>
              <a:buChar char="§"/>
              <a:defRPr/>
            </a:pPr>
            <a:r>
              <a:rPr lang="es-VE" sz="2000" dirty="0" smtClean="0">
                <a:latin typeface="+mj-lt"/>
              </a:rPr>
              <a:t>La contaminación del aire</a:t>
            </a:r>
          </a:p>
          <a:p>
            <a:pPr marL="877824" lvl="1" indent="-384048">
              <a:spcBef>
                <a:spcPct val="20000"/>
              </a:spcBef>
              <a:buClr>
                <a:srgbClr val="006220"/>
              </a:buClr>
              <a:buSzPct val="80000"/>
              <a:defRPr/>
            </a:pPr>
            <a:endParaRPr lang="es-VE" sz="2000" dirty="0" smtClean="0">
              <a:latin typeface="+mj-lt"/>
            </a:endParaRPr>
          </a:p>
          <a:p>
            <a:pPr marL="877824" lvl="1" indent="-384048">
              <a:spcBef>
                <a:spcPct val="20000"/>
              </a:spcBef>
              <a:buClr>
                <a:srgbClr val="006220"/>
              </a:buClr>
              <a:buSzPct val="80000"/>
              <a:defRPr/>
            </a:pPr>
            <a:endParaRPr lang="es-VE" sz="2000" i="1" dirty="0" smtClean="0">
              <a:latin typeface="+mj-lt"/>
            </a:endParaRPr>
          </a:p>
          <a:p>
            <a:pPr marL="877824" lvl="1" indent="-384048">
              <a:spcBef>
                <a:spcPct val="20000"/>
              </a:spcBef>
              <a:buClr>
                <a:srgbClr val="006220"/>
              </a:buClr>
              <a:buSzPct val="80000"/>
              <a:buFont typeface="Wingdings" pitchFamily="2" charset="2"/>
              <a:buChar char="§"/>
              <a:defRPr/>
            </a:pPr>
            <a:endParaRPr kumimoji="0" lang="es-VE" sz="2400" b="0" i="0" u="none" strike="noStrike" kern="1200" cap="none" spc="0" normalizeH="0" baseline="0" noProof="0" dirty="0" smtClean="0">
              <a:ln>
                <a:noFill/>
              </a:ln>
              <a:solidFill>
                <a:schemeClr val="tx1"/>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5" name="Picture 2" descr="D:\DATA_USUARIO\Documentos\Luis Rafael\DSAmb\Logo DSAMB completo.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44286" y="332656"/>
            <a:ext cx="2999714" cy="614214"/>
          </a:xfrm>
          <a:prstGeom prst="rect">
            <a:avLst/>
          </a:prstGeom>
          <a:noFill/>
        </p:spPr>
      </p:pic>
      <p:sp>
        <p:nvSpPr>
          <p:cNvPr id="8" name="1 Título"/>
          <p:cNvSpPr>
            <a:spLocks noGrp="1"/>
          </p:cNvSpPr>
          <p:nvPr>
            <p:ph type="title"/>
          </p:nvPr>
        </p:nvSpPr>
        <p:spPr>
          <a:xfrm>
            <a:off x="838200" y="701824"/>
            <a:ext cx="7467600" cy="1143000"/>
          </a:xfrm>
        </p:spPr>
        <p:txBody>
          <a:bodyPr/>
          <a:lstStyle/>
          <a:p>
            <a:pPr algn="ctr"/>
            <a:r>
              <a:rPr lang="es-VE" sz="4000" b="1" dirty="0" smtClean="0">
                <a:solidFill>
                  <a:srgbClr val="006225"/>
                </a:solidFill>
              </a:rPr>
              <a:t>REACCIÓN MUNDIAL</a:t>
            </a:r>
            <a:endParaRPr lang="es-VE" b="1" dirty="0">
              <a:solidFill>
                <a:srgbClr val="006225"/>
              </a:solidFill>
            </a:endParaRPr>
          </a:p>
        </p:txBody>
      </p:sp>
      <p:sp>
        <p:nvSpPr>
          <p:cNvPr id="9" name="2 Marcador de contenido"/>
          <p:cNvSpPr txBox="1">
            <a:spLocks/>
          </p:cNvSpPr>
          <p:nvPr/>
        </p:nvSpPr>
        <p:spPr>
          <a:xfrm>
            <a:off x="262136" y="1700808"/>
            <a:ext cx="8630344" cy="360040"/>
          </a:xfrm>
          <a:prstGeom prst="rect">
            <a:avLst/>
          </a:prstGeom>
        </p:spPr>
        <p:txBody>
          <a:bodyPr/>
          <a:lstStyle/>
          <a:p>
            <a:pPr marL="420624" marR="0" lvl="0" indent="-384048" algn="l" defTabSz="914400" rtl="0" eaLnBrk="1" fontAlgn="auto" latinLnBrk="0" hangingPunct="1">
              <a:lnSpc>
                <a:spcPct val="100000"/>
              </a:lnSpc>
              <a:spcBef>
                <a:spcPct val="20000"/>
              </a:spcBef>
              <a:spcAft>
                <a:spcPts val="0"/>
              </a:spcAft>
              <a:buClr>
                <a:srgbClr val="006220"/>
              </a:buClr>
              <a:buSzPct val="80000"/>
              <a:tabLst/>
              <a:defRPr/>
            </a:pPr>
            <a:r>
              <a:rPr lang="es-VE" sz="2000" b="1" dirty="0" smtClean="0">
                <a:solidFill>
                  <a:srgbClr val="006220"/>
                </a:solidFill>
                <a:latin typeface="+mj-lt"/>
              </a:rPr>
              <a:t>RUTA HISTÓRICA</a:t>
            </a:r>
          </a:p>
          <a:p>
            <a:pPr marL="420624" marR="0" lvl="0" indent="-384048" algn="just" defTabSz="914400" rtl="0" eaLnBrk="1" fontAlgn="auto" latinLnBrk="0" hangingPunct="1">
              <a:lnSpc>
                <a:spcPct val="100000"/>
              </a:lnSpc>
              <a:spcBef>
                <a:spcPct val="20000"/>
              </a:spcBef>
              <a:spcAft>
                <a:spcPts val="0"/>
              </a:spcAft>
              <a:buClr>
                <a:srgbClr val="006220"/>
              </a:buClr>
              <a:buSzPct val="80000"/>
              <a:tabLst/>
              <a:defRPr/>
            </a:pPr>
            <a:r>
              <a:rPr lang="es-VE" dirty="0" smtClean="0">
                <a:latin typeface="+mj-lt"/>
              </a:rPr>
              <a:t>	</a:t>
            </a:r>
            <a:endParaRPr kumimoji="0" lang="es-VE" i="0" u="none" strike="noStrike" kern="1200" cap="none" spc="0" normalizeH="0" baseline="0" noProof="0" dirty="0">
              <a:ln>
                <a:noFill/>
              </a:ln>
              <a:solidFill>
                <a:schemeClr val="tx1"/>
              </a:solidFill>
              <a:effectLst/>
              <a:uLnTx/>
              <a:uFillTx/>
              <a:latin typeface="+mj-lt"/>
              <a:ea typeface="+mn-ea"/>
              <a:cs typeface="+mn-cs"/>
            </a:endParaRPr>
          </a:p>
        </p:txBody>
      </p:sp>
      <p:graphicFrame>
        <p:nvGraphicFramePr>
          <p:cNvPr id="10" name="9 Diagrama"/>
          <p:cNvGraphicFramePr/>
          <p:nvPr/>
        </p:nvGraphicFramePr>
        <p:xfrm>
          <a:off x="1524000" y="220486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14 Flecha derecha">
            <a:hlinkClick r:id="rId9" action="ppaction://hlinksldjump"/>
          </p:cNvPr>
          <p:cNvSpPr/>
          <p:nvPr/>
        </p:nvSpPr>
        <p:spPr>
          <a:xfrm>
            <a:off x="683568" y="2492896"/>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6" name="15 Flecha derecha">
            <a:hlinkClick r:id="rId10" action="ppaction://hlinksldjump"/>
          </p:cNvPr>
          <p:cNvSpPr/>
          <p:nvPr/>
        </p:nvSpPr>
        <p:spPr>
          <a:xfrm>
            <a:off x="683568" y="4077072"/>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10 Flecha derecha">
            <a:hlinkClick r:id="rId11" action="ppaction://hlinksldjump"/>
          </p:cNvPr>
          <p:cNvSpPr/>
          <p:nvPr/>
        </p:nvSpPr>
        <p:spPr>
          <a:xfrm>
            <a:off x="683568" y="4869160"/>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11 Flecha derecha">
            <a:hlinkClick r:id="rId12" action="ppaction://hlinksldjump"/>
          </p:cNvPr>
          <p:cNvSpPr/>
          <p:nvPr/>
        </p:nvSpPr>
        <p:spPr>
          <a:xfrm>
            <a:off x="683568" y="5733256"/>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3" name="12 Flecha derecha">
            <a:hlinkClick r:id="rId13" action="ppaction://hlinksldjump"/>
          </p:cNvPr>
          <p:cNvSpPr/>
          <p:nvPr/>
        </p:nvSpPr>
        <p:spPr>
          <a:xfrm>
            <a:off x="683568" y="3284984"/>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13 Flecha derecha">
            <a:hlinkClick r:id="rId14" action="ppaction://hlinksldjump"/>
          </p:cNvPr>
          <p:cNvSpPr/>
          <p:nvPr/>
        </p:nvSpPr>
        <p:spPr>
          <a:xfrm>
            <a:off x="8028384" y="5733256"/>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1988840"/>
            <a:ext cx="6408712" cy="1253808"/>
          </a:xfrm>
        </p:spPr>
        <p:txBody>
          <a:bodyPr>
            <a:noAutofit/>
          </a:bodyPr>
          <a:lstStyle/>
          <a:p>
            <a:pPr algn="ctr"/>
            <a:r>
              <a:rPr lang="es-VE" sz="2800" dirty="0" smtClean="0">
                <a:solidFill>
                  <a:srgbClr val="006225"/>
                </a:solidFill>
              </a:rPr>
              <a:t>TRABAJANDO EL PROBLEMA DESDE LA COMPAÑÍA DE JESUS</a:t>
            </a:r>
            <a:br>
              <a:rPr lang="es-VE" sz="2800" dirty="0" smtClean="0">
                <a:solidFill>
                  <a:srgbClr val="006225"/>
                </a:solidFill>
              </a:rPr>
            </a:br>
            <a:r>
              <a:rPr lang="es-VE" sz="2800" dirty="0">
                <a:solidFill>
                  <a:srgbClr val="006225"/>
                </a:solidFill>
              </a:rPr>
              <a:t/>
            </a:r>
            <a:br>
              <a:rPr lang="es-VE" sz="2800" dirty="0">
                <a:solidFill>
                  <a:srgbClr val="006225"/>
                </a:solidFill>
              </a:rPr>
            </a:br>
            <a:r>
              <a:rPr lang="es-VE" sz="2800" dirty="0" smtClean="0">
                <a:solidFill>
                  <a:srgbClr val="006225"/>
                </a:solidFill>
              </a:rPr>
              <a:t>LAUDATO SI¨. SOBRE EL CUIDADO DE LA CASA COMUN</a:t>
            </a:r>
            <a:endParaRPr lang="es-VE" sz="2800" dirty="0">
              <a:solidFill>
                <a:srgbClr val="006225"/>
              </a:solidFill>
            </a:endParaRPr>
          </a:p>
        </p:txBody>
      </p:sp>
      <p:pic>
        <p:nvPicPr>
          <p:cNvPr id="5" name="Picture 4" descr="D:\Documents and Settings\LLAYAMEN\Mis documentos\Luis Rafael\JAUCAB\III JAUCAB 2013\afichesylogosactualizados\Afiche v1.jpg"/>
          <p:cNvPicPr>
            <a:picLocks noChangeAspect="1" noChangeArrowheads="1"/>
          </p:cNvPicPr>
          <p:nvPr/>
        </p:nvPicPr>
        <p:blipFill>
          <a:blip r:embed="rId3" cstate="print"/>
          <a:srcRect l="5371" t="88476" r="5139" b="10597"/>
          <a:stretch>
            <a:fillRect/>
          </a:stretch>
        </p:blipFill>
        <p:spPr bwMode="auto">
          <a:xfrm>
            <a:off x="0" y="206642"/>
            <a:ext cx="9144000" cy="54006"/>
          </a:xfrm>
          <a:prstGeom prst="rect">
            <a:avLst/>
          </a:prstGeom>
          <a:noFill/>
        </p:spPr>
      </p:pic>
      <p:pic>
        <p:nvPicPr>
          <p:cNvPr id="6" name="Picture 4" descr="D:\Documents and Settings\LLAYAMEN\Mis documentos\Luis Rafael\JAUCAB\III JAUCAB 2013\afichesylogosactualizados\Afiche v1.jpg"/>
          <p:cNvPicPr>
            <a:picLocks noChangeAspect="1" noChangeArrowheads="1"/>
          </p:cNvPicPr>
          <p:nvPr/>
        </p:nvPicPr>
        <p:blipFill>
          <a:blip r:embed="rId3" cstate="print"/>
          <a:srcRect l="5371" t="88476" r="5139" b="10597"/>
          <a:stretch>
            <a:fillRect/>
          </a:stretch>
        </p:blipFill>
        <p:spPr bwMode="auto">
          <a:xfrm>
            <a:off x="0" y="6615354"/>
            <a:ext cx="9144000" cy="54006"/>
          </a:xfrm>
          <a:prstGeom prst="rect">
            <a:avLst/>
          </a:prstGeom>
          <a:noFill/>
        </p:spPr>
      </p:pic>
      <p:pic>
        <p:nvPicPr>
          <p:cNvPr id="7" name="Picture 2" descr="D:\DATA_USUARIO\Documentos\Luis Rafael\DSAmb\Logo DSAMB completo.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36782" y="476672"/>
            <a:ext cx="2999714" cy="614214"/>
          </a:xfrm>
          <a:prstGeom prst="rect">
            <a:avLst/>
          </a:prstGeom>
          <a:noFill/>
        </p:spPr>
      </p:pic>
      <p:sp>
        <p:nvSpPr>
          <p:cNvPr id="45058" name="AutoShape 2" descr="data:image/jpeg;base64,/9j/4AAQSkZJRgABAQAAAQABAAD/2wCEAAkGBxQTEhUUExMVFhUXGBoZGBgYGB4dHRwbHB4YGhgdGhocHSggGRwlHBgXITEhJSorLi4uHCAzODMsNygtLisBCgoKDg0OGhAQGzckICQ0LCwsLCwsLCwsLCwsLCwsLCwsLCwvLCwsLCwsLCwsLCwsLCwsLCwsLCwsLCwsLCwsLP/AABEIAQAAxQMBIgACEQEDEQH/xAAbAAACAwEBAQAAAAAAAAAAAAADBQECBAAGB//EAEMQAAECBQIDBgMGAggGAwEAAAECEQADBCExEkEFUWETIjJxgZEUobEjQlLB0fAGMyQ0YnKCouHxFUNEU1SSc7LCY//EABgBAQEBAQEAAAAAAAAAAAAAAAABAgME/8QAKBEAAgICAgIBBAIDAQAAAAAAAAECERIhMVFB8AMTImGRsfGBoeFx/9oADAMBAAIRAxEAPwDRKlQPidUZMtUzRqShJUS7Y2Aa8MaeX1jUukRMSUrSFJOQbg+Yjy3bKL/i9AQZiG1rCEsQcjUCcNg+0FTxtAQtelTImCUSAPESkBr4dafeGQokEJdIOgul7sRZx6RdPDJZBeWlirUbZVa55mw9oZRFHUczUkqAIFxdrkeXW0Z6Picwz1U/ZI1IRLWo9oWZZULdy5Gkw3kUyUDuAAEuW3PX0EHFNLCtYQkLOVAByOpzEyStgwU/FEKnKkB9YS45KbxBJ3KbP5xMjiiVU5nhJAAWdJIchBIU1+hjcKOWGOhHddu6LP4mtZ4mXw+UAWlS2IZtAwbkYwWjOUK2WmYp3FkolS5hBeYZaQmzvNLIflfeKz+PJQJxUg6pJRqSG++2ljjfGYZo4fLYgS0MpnASLth7XaCooJekpMtGklyCkMT1G+0FKIaFtZ/EKJc4SFIVq+zuGb7QqCfYpP5PGqVxdPbLlaFOhSUlW3fDgvjHNo1TuHSy5VLQXABJSC4FxtiCJoJbk9mh3BfSHJGLtkRpzj5JRNHxJK5qpYSpKkv4g2oJOklPMXyH9I4cXmfETJCJaCUSkzHKyHCioN4e74TGpEtILhKQTlQABvm4iFcNkqUVGWhRIZRKQ58zuI6RnFMjQGk/iaUuXIXpWBOSpabD7rFQLnZ/WN//ABROsSwlRWUdoUgBwl2DuWd3DPtELopaiklCe6CEnkDlmwDECilFhoA0jSMggcnF26R1ziSmGk16VTFSgFakpSouLMp29e6faJl18tUxUoK76QCR0P12fk45wL/h0onVpDkAEgkOE+EG9wOUWFBLCkr095JUQXL97xXe79YuURsrQcXlTiUy1EkB2YiwUU//AGBEEkcQlrSVIVqAUUnSCbjoA/V8NeM0nhMlHgRp7qk2UoOFEkg3vck9HLQSloJcsqKE6SsAFiW7oYWwC28Vyj4GyyeKSihKwvuqKQlTFiVeFrXcxaZXygSCtLghJ5AlmBOAS4seYjOeEy+ylyg4RLKSkajbQQU3yWIGYBWcIlr1guEzFBa0g2Uoabmzjwh2IdoZRJsLPrJXfHaJ7njDh0+fKAVEgHYNEVvBETNRJVqUX1AsoOACAQLpIAcFxB1jnvBzXgzQlnU4Jske0dGycm9o6M/UJieIm6wU6CgAu4UW2cN+caDPWCAgyg/4lb7t6QaZQy1ka0hRA35QWXQSWYoQz/Vn+gjy2kdyipswEjXJbZyXjpVTMGZkm/Xof0jQaaRq1FMt7uS372EXXJkJNxLG+A9+nrBtIAzVqIGmbJBvqu4PI9MGCqnqJZM+TYOp2LBuft+zF0rkJOZQ2Nh6xolmRhpdw7MLjr0aM2ui0Z11m6Z0pIYOSXvfCsfo3WLqrTcpny2AvYWLC733e0GKqcjMpgQdmfbptBZU6nu3ZMA58OHb2cwTrwKMy61iWnyx0Iv68oIK1v8AqZW/+nlkfswdVdTBXilv1Av8rxo+LkNqKpbE6QWGeWM2MVVxQMqeIhyTUSykAlgl2tz3FwflFJnEXHdqEC5ckZFmA5sM+cajXU5LapeMW/eWiZfEKc31Sj5gZP5xbXRKMyasgBqqUztcC6gC/wBR7Rrk8QIUNU+UzJJBsWLFxyt9RBBPp3Z5Th7WswdT8rCKfFUpbUZRxsLY0vuNoqf4FFE8RmD/AJ0gn/Tz5xvTWqyVydJJCTq8/cu0UQKZW0lzb7tyfqXiBLpzY9kWL3ZsD0dtPygpEIlVs0kALpyWBso4ILFure0GRVTCl3ku9mVZoqmnkWUEy3A0g2wAzDyBi8vh1OTZEs+Tdf1MaU0yUX7aYFYR2edWrA6h4GKicNJ7JJG5C8C1w+fKLDh9OQRpQyuRy2DnlFVcJkKUToGom/eO7k78yYuSQoIirmHT9k7+IhQ7pdm62vAZ1fMFvh1m5ALhukXHCJIYAENjvH9YsrhEvmsf41em8aTTRKM82sUAPspirA90Cz7ZjMviX/8AGdb+x/rDnQ1n9TFFS+UYTRaMCWUAWIcAt5846DTZd4mMuVPgKJ4asp3LdnrszlbB3LBt45dMB3RJRpLKOpeDdzpfbm8TxGlClj7HXbOpm6ecCEhWkD4UEAN48OXO0FVGiTQtYSJJSLAqWXse67h8QafLdY0IkmyfEXU/zsPP3gMii1MPh0pSVarzHAdtRbye0ERIILokyXTcELDgXb5vyzF5Beml912pCHubnc6rlOc9HjYtZuQqlFwBYfyw7glnuNPRngEmWwYy6dJKgCCbEXPK5drdTDEUKgQUypGopAU7jm7MOcZtXsA5vdA0/Ch0gqscjdgPDhnjtTSwddMCTsO6QClh5u3yg6aWYQXTJBZIAAcMD3gX6CLT6WYw0JksAHBT96xLdHjNotAPiRpB10uorIBKWsGBAfdyPlFu2JAHayHCQpTovcliLWDKSMWvECknli1ON20kte7ebD2jT8NOCU2kamIWSk3FtLNFyXYozypxs82lOD4dhfOxYiDdqnvaVyCr7iQEtk2U4zdO+0XmUc22lNP4QCSk3U18bPA/g5+0uny4DH2xzhkhR0uYdZdVMWcKASyg4ZWepHzigUbEqortdvK4Dc40yaScNRVLkElKtrk5AL5Bs7xwoJgZpVN1sRbIGLXY+kMkKJmEhYEtFKQACFLYEkOXGkWu1+sStGLUmDqBNtRNmt+ED1g0ulW4BlySlmLO+kYGL43gcjh6rlVPTWBZhu4HKw0lXvDJEoumUfDMlUoS5LAkljZ2Iybe8VppJCSrspGp9I0LYF3CgeRwG3iVU0xwr4enJsx1F7eG7bRyqKYQr+iymUbjXli4OOjxtPRCvwVrU0o2FhM5t+p9usWm0gSrUmSl0sR9oxUbCzm2TnLiBVnDbsKQFIIYiZpcMCbeZUPSCqpSQp6YOUpH8x3YgM+zAP6Qz99YoommYN8Itm2nbO4+9lwIL8EymEqcA/i7To/PoB+7g+GCUFQppiSSUsleohJDOPUnHnHCSNLiRUCz/wAwve2Cc2i5EotbSNUmqLA2fVkF8m57xY9OkVSix/radIdjvdrDncegg0lAQpOlNU7BTO6Q+oMR7n26RUEKK1D4mWW1EAM9ztdzf5QTFDKWCpKVKBBIBx9eUdFpB7iWUbpHizjcbGOjnryU8XVUCFkFep8WJH0iF8JllISQWGDqvA+JS09o5lzFKCQxQbBzvfLwHsdRJ+HnXL+NmJ6Pa5OIJPs0bk8Mki4Rc2LlW+2YMnh8rUDoDgM/KzfSMM6ldCQKeYbksVsUkADOq7jDQNVOVJAFKoBLgfaX8RfPv6xN8tgaDh8lLdxAYj5WGPWGSJ4/EPcQkXQMFJTThSSzDXdRd3d7M5MRL4ep3FNLexDr3zlucZlG/JUx6Jo3ULPuPnBEVCLd9N7ZEJ0SVjV/RpQKn1EzAXBbV+cTSUHi1U0l8pD2fBD32eIvjotjqVOSQ4UCGfIxzPRolM+W9piXHNQ6j6giF0mUsm8mRoISlZ1P9nuOo029YEqnINqenIuLqze3yeKoIlscrnJcDWkEh2cYw8E+JQG7yQS5zlmB9nEKhTqUUhciT3UOGV5sANgTv1MCVSq0sqmld1tCAvLl1NysAWifTSFjxNYnZSTkZG2YlNSl/El2csR0/UR5wUJI/qskKIB0ld7lg9/27QenolB3pkIGlQUoL2bFjYEtfZoOAsfGpR+IP5iCJIIyPcR5Y0pBH9El6SwbtAMcv0g6aYsUCjQdV1ATLWwDyLGGCYbPRgjmOWd94uF9YRTKM6EBNKk+IsV+EnLcwWHKKCSUkFNGAoEm03nY28j84KCrRLPRoWGd3jmjz9JSfcXTKQCXJC3DjU27gXPvHUtOEq1innJKQW+0d3IsxUxyT6RcfAH6i0QF8481WpSolSqeoTqKXKTvgWHoX/SITIDEhNWAlu6Dcu5sN2iuH5JZ6Qr5CI7Qtyjz5qgkJBTVd1WplJfVhgb4t8zFZZsSJ9QkAhIBQ+XbIvjMFB3yGx9qPJ46IpV9xHeKu6LkMTbJHOOiaWrB5ObR6i5XMTZu6phzfHWITwpDEa5jn+1/pjeM1coa7maLB9A5v06/SKyWWrS9SH3VYWY8rPaNJOis3jhEtWVTSQN1np+kHVwuW1yo90A944DN9BCueNBKWqFaTZSVOTZLjZhj5waclgEhM9VjcEsQoAZJy2OReDsI0q4NJINi+fEbWaLjhErcbAF1HCWbGMDEK5aNKtXZ1BAIyrk5fN7jeDLp9KlNJnKLEOCSCCD1z+sZdt8mhgngkgW0/wCYvduvQQdPBZBABSCxKsnJsTnpCtFMGSr4eaVIYJGq7AlQe97jfmIIihSdSzTzXcMDMUCp9T21Nvvzib7A2VwqQcodhpycMAAb8omVwan/AO2LYuf16Qso6fSpP9FmJZVldobXF7qvzgyqFKiXppoHfJPaFiwLMAr7xAbzhvsDQcIklgUeHFza5IweZMQeDSW0aA2cnk3PkIVyQAVJFNODjSe9tbmSNxf/AFi/wwSQRTzXywmEsxLA6jdwM9Yb7AyXwiSorJT4mdidiDzsxSMcoCn+H5DWR/mV5c+sL50m5JppwJLsFnJclthcmC0tMlJ/lT0lI1A6yXIIYBzcl3uLt6Q32DaeCyUudOQx7x3DHflFzwWQSHTgAM5wzDflC5UplhZkziVOogKJAJ1AhubE45wKVSpNuxnixclXIOB1L2hb5sg6k8HlJIKUkEdSfrtFEcIlJJYKDgp8RwQxDwtkyEsr7OpGPvFy5OL4DD3jp6wolRl1Iu7Dm5wH/wBoNPsDWVwWWDmZl7rOX+cb1BiBHnkI7NST/S1Wdn1DUQ97vZ2ZotK02D1md9oON+SI9Dr5xyByhF4Qp1VKu8xJF8u6dmGk4H3t7NSdODoPaVSQr+z+AhNwzjUbxFF2U9A/M4jirePPVk0ApPxE5OqWk+AFxcOQzAl3OMQGdxAEsKpSQEpH8p74UcZL7Yi4MlnpCH5esdGeimOhJ1hTjxMz9W2joxouzzFTSLNxOUnoACI5PD1n/nzD7WPoImbOmBbdmVIYFwerENlxmOXVTATpkEh86s/K0dMn4LQT/hp1au1mbOHtYAfkfcxQcKUxeonMwYAte939to4VU7/seXeH5wRdVMYaJRUW/EBfcX5c4WyETeF6i5mTMM2q2DYjfMXkcMKVAidNYbarE2z7Y6wSVUTiLybg4cYvfMTNqJrsJQOb6h6b+UZ+7sowl7/OLSwDt6vGHtZxVpCAU83bbz5x0ubOBI7JPmFDq+S/L3jnizQ29AYlAztCpM6p3kotghf72g6506+mWC2HVke9toSQQySer+UclIN/rGCnmTdXelpCb3CnPS0MmDZjO/IKaI5to5Kr394skXggCBLRxT+toMzvmBAsLZgCNb2xFUpbeCAmOXiMu3sFwoc45Ez16wABsf7wQTH6frFtikEAY2xHZvFULtvHE9bwIWKvaOIbrAip9ola/f8Ae0aT8hlVMOQjoowOTHRnfQEMuoZWlns+qBSaxRVp7NQd+81oNL8o87OA1Fvi8kWBbJdrY7o9xHojG0RjuZxBQJBlTCz3YMwe+d2t5iCVdT2QDS1qd/CxwCb36QkRPTdChUMohLqBy4+8cRon0oExKP6UoFjqSqwctlrNcvyi4qxY0TxOYf8Ap5jf4f1g0isUUqJlqSRsWueT/vMLpgFOoH+kGwx3ksSzctTsecRw6nCtdqhPd0/aEuxudPWwvGZR0EOE1a9AUJayr8Lhxn0/3i0ivWUKUqSpJTgEh1eTQlkyk91PZ1d1C6iQBvcjItGympEhUyX9syk+NyxdsH8X6GI0kU0SeIzif6uoDD6h6+xjVN4kpGkJlKXqD2s2Mv5/KEi5CdSvs6u1rEsWJuL7v7NGibQJQgd2oWFp0kOSQ93PI9YjSKMTXzCP6svP4hBKKtWsgKkrQGySDyYFvX2hOgagiX2dSAFZLgXLly5sBaNlHSiXOASJ57t1KcpwWdXvbmYy0ugNJ1QpK0pCCUnJ/Dj8nPpAKqvWhZAkqUHDEEXsHz1PyjWJrt+sIuJhJWo6akqBS+jw2ANme4DesIUw9G0cYmAP8NNbG273z+3gk2uUyWlLVquQGdJtm8ZOGU4uoGcMhpiuY5dH9/KME5Q0hDVYKSoOly7vcn7w5csRrFN0QazOJTA5+Hm+mn9ecWpeIKWvSZMxAL3UAB8jCanQlRCVfGAKJYq1BIe4dxblGqqpNEsgrqFArGkoLrFtLP8Ah3fnFcVwSzWeIKSgqMqYGUEhLd4u125PFJnFV5Midz8I328WYyyeH65YX2lSFDUwUplZOxS4cD5xjlpBck1j7FsOA/leIoR4DY7o+KlSgkypqXLOpLAZzf09YJP4lpUpKpU0sWCkpcHrn9tCaTOGlSQaq5HeIOoW58r/AC99dXRGWl1z6hQNrF9j06GGEeGLYdPG05Mqdj8Hl16weZxBKUpUQs6+SSWbnyMKKuuQdJVMno02cJsWNiepcRoVIUlHa/ETtJSCzB2ts0HBIWOZM4FKVMzgG9jcOx6xERJngpSS5cAuzZHLbyjow+SiLVGU0KnLz5mXZxa7sLekGVT9/W+zNCoqS9lzwCS7Yd/3f9I7R23RGajw5X/kTX2x+kEk8NUFAmfMLHcj2xC9S9CkntKhQASprl3uPLLEeUQKlPe71QHVdTF97Dpf5Rrff+iDBXDVO3xE73H6RplcJU4V284sQbkYD2x1MLpgSF6BMnl2Dh9Jdi74+98jFJc0BxrqWbN7Gx/LO7mJTKOU8Kuft5wcksFBrvi3rDBA0sHJsznJjy8yqBNplSBZ7H8IxyO784P2gSNKptQouFggNtqAvzCw/l0jDi3/AEU9Ikvs0GCuW30jyYqpal2nVOolgGIGSWDjAf6QZE1KC/bVDpUx1OXPl94Wjm/jotnp0riQobx5WbWJLkTapiVWS9vLyItyjfw6cgzP5k0khiFuxa9ickX+cSUKVlTHescoScWqUJmEmdOG2lIJThOGTy+phtMT5EdYV1FNNKlKROKQQBpCXAble28INLkMWiuScVFRjGk/mnrBJ+gJSVVM9l47v4TfAt+cbpFPUC3xAuAx0B93ceou+0QKScC3xFr/AHBztveOuS79/RnZiq6oMnVPnJdCSwS79XALEwPt0kOKqcQ4wgta2QObQ47Gd/3nLEHuBnuxzZnFukC+Cm7T2Z/+WG6W6RMl37+hQvFeju/0id3QXOguXc37u1h6QdM8FJUKqaEux7jnUQzM3TyjUKGoH/UB/wD4h+vKLS6ee4eeLOSdAvjSGvyPvGs0vPv6JQGj4nLSpzUrWMMUEDdtunygSKtIAAq5gH/xk75v6/KNkrh88YnjT/cH7ENEuw1HUQLlmc822hKSW/f4FCioICVvVTAUFlnQ91Hu7HkcWjOZwUkgVUwaEuo6NtVjh3GLR6SUbX2iCbYERTXIoDT+FPeCu6Lmz2y2zxMcoR0ZyFCR74hLMrUgkGfM8WAiwvzb0hp241aSC7O+0ZVcWQCQUzN9uRbMdEDD8W9xUTCDfwCw9R1EM5OqZLZE0uFXVp7xGWY+eYrI4mghQCVDulRdJsBked8RU8VkjdQsT4CPPaK78IaNXwczSkdsoKBKiphdyTjbLRVdFO2qDdndIs3Lrf6RVHFpenUCrLF0nJdrN0iJ3GJYKgol0m4CTm9gWbaMNy6KqCyqOYCCqepQG2kB/UQdciZpUO1yXSdI7t3bryvGdHE5KknvlgHLJPQcuuIhPHJONZP+BXJ+VrRj7n4Lo1UclYIK5qlAPbSA+d9tvaKqoZhxUKzZ0JPL5s49Y6VxqSUhWqzs7GxZ+USrjUpJUCp9JYjSbfLoYn3X/wAGgqqWboCUzfvEqU12LsAOhIPpF6WmmIUFGcVC9iAM9fyjOrjVO762/wAKv06Qeh4rKmq0oU6rlmIw3MQln0FRrqZWtSSFEN1zh7YOG9YV19UkLUkTyg5KQkmzJ523f/FDwBzCPidUvtSEzZKBYMod4WGefPyhC2yszS6tAUCaskZKezZxycC0XNWlcxIRUEA2CQjJvuf3aJVUTCoBM+Qp/Cyc2cg+l9oLMn6CgKmywQ+pOm5d9Dbize0baX+ffwZBVM7SdJqyFA40bliA4EWn8SlqQB2xQUt3tJvtccnvApNQoqYT5Lki2nJPXfaNSpqpWpM2dKdSXSdLMR9RbHSNJL3+iFaOc5M34gqQnxDQ1rwSvnkgTBUaJarWQ7m93zj6QOYuckBRnSggtcpZ7Pz/AGIoaw6QE1Ep3Vs+fCG5iFbAbiHEUqLJnlAGe4S5LN5N+cAq5hlnSurUCQD/ACxi42/umLTETEqCZk6UCrwgpzj3L/lF6ypUnSkzpSVnLpcnkQNvKLGuPf4IzPL4mEl/ilEA47MBxZw/l+cEreKomeCoWizaQg3N7ggPgGMyas3eqlXGNGxB2/eILOr0lIAnoBuFNLfVy8mjX5r39EHMtXdDl7C/PrHRCLAfesL/AJx0eVtHQUC+8JZ1WAoj4lYubdm7XbltDlK2N3hPOq+8ofEIQdRDaHa9gC3S/OPTBGGwaKzVY1RF2/l2+kbqeuShXZrma1u3hvdmFrbxmo6vvgGoStz4dDO+B9IJJrU6iTOQUsSAEswcM59fWNSQQKbxEav60ACSQDLtuwfdgIhdQRpPxQDgt9mA7Eg/euXHyPOJTVn/AMmV5aeg633/AGIn4xTt29Ob7pxjcG28GtAbGvlrQNM0Ak6UqIfvWOPL6xjmVRSWFXLDO40B3Gd+hiJE5QIKpskpDEsNsP74MXqZxK3SunCSA2oAlrObdQY5pJFCyeIaS8yclYUO6dLYLG/sIIqeozO7PSkKSCEaHsBq1EvZw/7EZqae4ImTKdVnQwsMku+2PnE8Pm2UVzJDsEpKbMWOXu35QUd2LOl8RX/5ctgDfSP3zjdwziJKyFzkrsRpCdJ2v1jDT1LEdoql076WuG82y0Fo5mqcSlckpdTaQygOXuL/AOsZlwyo9CmbkgwsrZE0rKkIkEOGUsHVgZtzgk6WvUgoUNF9Q5lxd/J/lGGfWLTMWBPkpuBpW7iwz6l36iOcbs0y6KSoGE06SC7hJf6RM6nnlQUUyCWDkpOQ+Cz/AIc8oGiqmJUyqiSdJ74wcY+b+ftFUVc3Tq+IkDDhiWcb3tf5RupXozoZUklTfaIlagzFKf1jXPlJVlIV5gH6wmXUTQQfiKcOzdb5z5+0FXPWshKKiUFFOwdzdyC+MWjWEmS0MJiQQAUgjkR6WERIpkCwlpbyHJoVTa1ZdXbSglwMc073sSbgcoqjiRAINRKJbunSWHnfl1ir45di0egKEkh0gkbs7eUCmSgS+kE7FoUfHlm+IlA6i/d2sAM2uCb84mbVLsr4pASS1kdAfpeH02MhmZKfwpHoIgoT+BJ8wITVHEQopapAsH7jubb7gvAl8RbUDU3DBxLwRn3xDB9iz0Jbm0TGbU4Dgn2iY5uK6LbFoUTGCbSziokLQA7h0uP940LSdQOogNdOxz87j2hZNrQFLHblJSTYofn/ALDGI7LmjIyppCx49BOxSloMJCeSWwzD9IWprFMkCcH7xJKPE3INZhA5NYslhUy3vbR7eUHFvdixomiSQ+lPsIhNDLdjLR/6iMkuvS4+2lsUh/7zG4vjFuhgKKpRb+kSDhy+fnv+cZUWWxvLo5YAGhIYMLbZAuMRAo5ZP8tHTujHIWxC749YQlpkl9V86TyAOx3gk+vWSkS5kgiz33OWY83iOL7CZt/4dKckS0YY2DMH2bqfeKmiQzaEjFmDWdreRPvC/wCPmgA9rJLmzXfoPcD1DwdVZ3g82UzYe5UxzeweFPsGgUUpv5Sf/Ufv0jRTyEJVqCEu2wAzmFXx8y7zafoxNj7xo4dPUqYQVylJv4C5GG3tGZKXZU0Ogr184T1dKtayRJkG4YqzZi5bZw3piGU/WVJYjQB3g1/N/KF9bVKC1NPkhIZkrsU83ZjGFF2WyU0c4EqMumuXwb3Oe7eDqpl2aXIAIGsEHxB8WZuW94EisUUACdKCwO+XcMMkXtZoHLqlJQQqfK7SxBJsxLi2bh2bpHTfggVdLOLOilszODZrjAg8qROS/wBnTggd3SCAD1tcNCpHElkOZ8j2PI4GWt8o2T60pShp0oKIBJN9QOCA+I6LIzo0CmnFNxTgu+nSWww2y7wI0U67fDg7d0/p5REziAKEhM+WFYUWd/TaBT62YlQSaiWCWdpZLWfL2sRG42RmpFJNZvsXKnJ07Mxs3l7RY0s4Durlbfcxm7e3tGWVVlKkqmTklLEsEEOLh/IEGOTWKUo6akBIBJ+zxcAC+cxPuLo1Dh8zV31S1pywQB5fNjG0oYYEJqifpJBqVkhx3Ze4y+YgV4ICQudqCrq0c3thm6xMGLQzmkREELdD5x0c8RYqDdYxT5M4ktMSkE2GgFh584KZbqCgSG22MY51QlExRJnG/hCSUksBHSN+CM0SZE0P9og2LdxgFHfrd7dYhdNP/FLuR9ywF3tkk29oySeIBJU6pvednRZLE4t135RRVWyQfiSAQSn7MF77xqnwDcZM7fsSP7psMR0ulmP3kyGazJPi2e2PKF0/j6JcthNKpilMjuXc3Y7MwN+UEo+JlaARNSgpOhZI1Aq6EtkAnG8KkNGo0s3w9nTY5FieeI3UdGkAFaJesfhFrG2zwpTxEm3xKBc/c/eImZXrCmNSgEWPcx535ERhpso7+FRtLTa4sLYuOWB7Rxo5eezR07o9Ywrr3umoQnSDrJD9L8rxmFUspf4mWz6XCLOwLA+sZjFhtDcUEpv5aT6DfOYiXTISXQhKSOQAhRTV7KBNQlSd7Z8jG6TVPNYTApKhqCWuAwYvyyfWI0yoYuYXzqNetRSmQoEv3wXwBdhzeD1qVnwL0gBmIdz+UYZ1Se0MtNQhJfwlLnCQw9X94zFNPRWM6KnABdEvVcFk2IPmN40qkpYOlL2aw2xtHnpfENKhqqkkA3Gg35/QxK+Jg6WqgLAH7MkEubjlcj2i4SJaHypCQB3U5wwiFBNu6LYsLcmhHVVSkEaquygSPsxcbXEEUtSmT8QoEI1HuC7uX6WswjWL7FjoIDtpHsIOQMsnk7R5ubxFJxOmC7giW9mFvkT6xM2pKCn+kTCWCm7PIfFrAnG0bUH2Sz0yVONnEVChguIQ1s8JWxnThf7qbbFgW6/XlE0zOV6qlWkgsRlzsn6xcH5ZLH6FXtiKTbmwhKDqQf6yAjAdirVt6N84FTSi47k+zeKZm49+Z9YmAscqLHEdHGb5R0MULFCORhbVzO+oa5w8kun/AAloZnyigVsfSHDoCaTxpKZmhS5xyHKLa8tYO4AJw14WV9aZi0Su3V2RWEr+zywUshiPCCkPzfkC+7iM8olzS3fkze0bchSnH+UlPoYtWaZPw5VhJUTzUrQv3KlH3MdloyYZNS81Dz7S0zAHQ7KC+z9e6nMaqDiqNLGclK1zF3UjxN3cbOAC3nGihkdnMlamBVKmlTYCitEwj/Mr2jPMlJXSSyUg61y1B/7cxKvMZg6BrVPCmeol2O6HG498QxloWZYIVLCjcqCXBHlbaByuHB2TMmJHJwr5rSox06ShNlT5j8tQB9EoSDHHT4NGijppgJ1qllxgJa/vErpJ1vtZbctA/bxh+DJ8Im/3lzZiR7BWr0IEMqSUpKUpUsrIF1GxMZbotWVkSpgPeUhSTtpYg7H2tESJE3U6loKQ4sli2132jNxPjcmnftZgSwxk4fHkCfQwu4R/FqJ9QqQkHwFQV1SooWD/AJSDuDBxk1Y0ekWv/eMSpM0r1JmABrDQD7841FcS8c1a2aM66ebb7RNn+4Lv4YoZE4uO2G7MgW/U4jSuZpFyGNr2iwLRcmSkY/h5xS3agEPdKAbbW2LQQ0q9Sj2xYuQNOHxvtaN+q0BXMAcksMl/3aLfgGdNJMIA7dVv7IiZFKtJBM5RbIIF/NoMmYFXSoEc0l39RmL6uf6RrJko0S1EBwxi+rfeMspYZxd8N9RzEECh1vD/ANBZUzGIqokfu0Dm2vZoqbh3gDlKMdEgPmOjWLFmDtQN4oucnnFUq84OFv0iurIee/i2WFydKQFLUWTdiwBURq5d0W8oDJrAU061yiEIIU6lBZ7yVJJyVWKgX5PiHk+9RLGwRMV6vLSPkVRmoanTJRLSNa9LBIOACUuo/dFvM7Ax1T1RkycVWqeQJY0BBLrUoJCkEMoIIJNwckBmjLP4wVFErs5Y78soUmY6CELBIKigYGnAOTyhlK4JqH2k2YpsJcaByYEd5uZ+UWq+CCZMkr1r+yJIBNiSG+kLjwDWJJV45w/uoOke76j7jyg8hCEDugB8s3z5xYSwNh7RKQOQ9o88jaDpWnnBQBl7/u0Z9Kfwp9oJm3tGXop4r+POFCZME0tdGk+iZ4//AGIV/wALGVKrQVKA1pmJSdiVKlEB8R9FqZQWnSf9o8dxD+HNUwWdwoWuT/LDajnBuWSOSsR6IzTjizm1TPaJPpFoW8E4cZMvSVrWTnUokDol9h84ZJjzvR0En8VI1S0Jvq1pLiWV6RdyzHIt6wmpeO1aJctKaJaiAxcrwAkByqX4je12bMezBtmOWl7xtTVU0Rp2eSX/ABLPBSZkiZLTrIU6SXBLJAOlt3tex2Ywyqawzaca0LZZAUNPeTexFmUQQLbh84hjU0yJjBaQpi4fYwWolJWGUAekXOL4RKfk8ajiNciYCiVqQXTpICXA1lKtOoBClEpe23pG2jqqlVJMlTAe37IhB2KmIA1ajqux1WF+kPE0aBbQAL/OJRRodwkOC4PXnG3NPSRKYgmKq9ajTyjKP2aE9oxHZy0rIsCWUVqItgMekSscRUE6CE+Anwu5S6wSfuhQbmx6R6eLBTmH1fwMTyv/AA6uZYVMCgqSzqLkTGDkX0pTdeA+PKGXAzUJKpc8hQSlOkgNnV/7WCYdFRgJ8oP5L1QoIPUx0BCz+y0TGaFmH4gf63ggqUnP0MZZa40hTCNckMVTXpRNDXUZZCAdzqFvmH5ARg4vShMuUEaSrUXUx2QrUTpIN2G4u0PAr5RczCQ8aUqB5VH8VGTKQlctdgh1rz3gThIJKtI8gWBOYhX8boE1tCykJLsBkE3Z3Fh4c3j0tXISsAKJBF7dbRWRShL3N+fr+pi3HobFnDf4sTPmpQmUsBlFSlaUszN973GbiHfxCPxD3ESiIfnHKdN8GkFlz0fiHuIKVBWP94yA7weXMjLVlCKqEpIS91Y9ICqrASFXYkJxuS3taAzWKkqZbpdmFi9oppBTpaYRq1Y3d28ouJLNiZ4KlAZSwPK4f6ERYqvGeUoAkhC+8bkgcgOfICDGMNFC9pzie0DP+cZdI3D/AFi9m8I9oUhZn4pWFCFKlp1rwAkp3s/eIDDMZU1c8ybhAmlAuFB9ZLEhOGA71z6Q1PQRGqNJpaogoo66eoKC0oBexUrLqVZkPYJ0gE5L4hXVcTq9SiAlKQpgnS6iA/hu17HUrHLePRTaJKlFRKnLPe1g0WTLAAAe3OOmSu6IRInjSAV6juSACfMCzwUTxn9/SBy5rHeL69oxrkp3xQx3j6H9I4VAPP2isybygE1cUgdan2EdGLUY6O8YWuDLMcuZGiXM54hUib1jQlcYaAzFQBj3jjP5WjGhfvBExN0DYC+8FCrNGRDwRCj5xGi2HHnFhiBSz/tF8xATaM8uqY+FXqPSD+kZFVQyQoenR4qQs4zWf+ad8f4v9IkTGLNM2u46j8vmIqqoyGVdw4H75wJBGpwZnO4sfEPy+kXHotmhM13DTDj6t/rF5dQQw7Ne2epv+sCTOCQPGd3I5nBg3xmCUK9vP9IxjsWHlqdIJBBN25RJ6wJEwli2ee3SL6uURpCwoNoqpcUckbxW+0SkAoUI7VAQDEqUY0gys1e5ivaCOmO2IzqQrZJ9oULDrmW26RlmTPWJ+GmH7qvYwH4Ob/21+x/SNYtktHGdHQNVPMGUK9QY6Pf8XxvBHGUt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45060" name="AutoShape 4" descr="data:image/jpeg;base64,/9j/4AAQSkZJRgABAQAAAQABAAD/2wCEAAkGBxQTEhUUExMVFhUXGBoZGBgYGB4dHRwbHB4YGhgdGhocHSggGRwlHBgXITEhJSorLi4uHCAzODMsNygtLisBCgoKDg0OGhAQGzckICQ0LCwsLCwsLCwsLCwsLCwsLCwsLCwvLCwsLCwsLCwsLCwsLCwsLCwsLCwsLCwsLCwsLP/AABEIAQAAxQMBIgACEQEDEQH/xAAbAAACAwEBAQAAAAAAAAAAAAADBQECBAAGB//EAEMQAAECBQIDBgMGAggGAwEAAAECEQADBCExEkEFUWETIjJxgZEUobEjQlLB0fAGMyQ0YnKCouHxFUNEU1SSc7LCY//EABgBAQEBAQEAAAAAAAAAAAAAAAABAgME/8QAKBEAAgICAgIBBAIDAQAAAAAAAAECERIhMVFB8AMTImGRsfGBoeFx/9oADAMBAAIRAxEAPwDRKlQPidUZMtUzRqShJUS7Y2Aa8MaeX1jUukRMSUrSFJOQbg+Yjy3bKL/i9AQZiG1rCEsQcjUCcNg+0FTxtAQtelTImCUSAPESkBr4dafeGQokEJdIOgul7sRZx6RdPDJZBeWlirUbZVa55mw9oZRFHUczUkqAIFxdrkeXW0Z6Picwz1U/ZI1IRLWo9oWZZULdy5Gkw3kUyUDuAAEuW3PX0EHFNLCtYQkLOVAByOpzEyStgwU/FEKnKkB9YS45KbxBJ3KbP5xMjiiVU5nhJAAWdJIchBIU1+hjcKOWGOhHddu6LP4mtZ4mXw+UAWlS2IZtAwbkYwWjOUK2WmYp3FkolS5hBeYZaQmzvNLIflfeKz+PJQJxUg6pJRqSG++2ljjfGYZo4fLYgS0MpnASLth7XaCooJekpMtGklyCkMT1G+0FKIaFtZ/EKJc4SFIVq+zuGb7QqCfYpP5PGqVxdPbLlaFOhSUlW3fDgvjHNo1TuHSy5VLQXABJSC4FxtiCJoJbk9mh3BfSHJGLtkRpzj5JRNHxJK5qpYSpKkv4g2oJOklPMXyH9I4cXmfETJCJaCUSkzHKyHCioN4e74TGpEtILhKQTlQABvm4iFcNkqUVGWhRIZRKQ58zuI6RnFMjQGk/iaUuXIXpWBOSpabD7rFQLnZ/WN//ABROsSwlRWUdoUgBwl2DuWd3DPtELopaiklCe6CEnkDlmwDECilFhoA0jSMggcnF26R1ziSmGk16VTFSgFakpSouLMp29e6faJl18tUxUoK76QCR0P12fk45wL/h0onVpDkAEgkOE+EG9wOUWFBLCkr095JUQXL97xXe79YuURsrQcXlTiUy1EkB2YiwUU//AGBEEkcQlrSVIVqAUUnSCbjoA/V8NeM0nhMlHgRp7qk2UoOFEkg3vck9HLQSloJcsqKE6SsAFiW7oYWwC28Vyj4GyyeKSihKwvuqKQlTFiVeFrXcxaZXygSCtLghJ5AlmBOAS4seYjOeEy+ylyg4RLKSkajbQQU3yWIGYBWcIlr1guEzFBa0g2Uoabmzjwh2IdoZRJsLPrJXfHaJ7njDh0+fKAVEgHYNEVvBETNRJVqUX1AsoOACAQLpIAcFxB1jnvBzXgzQlnU4Jske0dGycm9o6M/UJieIm6wU6CgAu4UW2cN+caDPWCAgyg/4lb7t6QaZQy1ka0hRA35QWXQSWYoQz/Vn+gjy2kdyipswEjXJbZyXjpVTMGZkm/Xof0jQaaRq1FMt7uS372EXXJkJNxLG+A9+nrBtIAzVqIGmbJBvqu4PI9MGCqnqJZM+TYOp2LBuft+zF0rkJOZQ2Nh6xolmRhpdw7MLjr0aM2ui0Z11m6Z0pIYOSXvfCsfo3WLqrTcpny2AvYWLC733e0GKqcjMpgQdmfbptBZU6nu3ZMA58OHb2cwTrwKMy61iWnyx0Iv68oIK1v8AqZW/+nlkfswdVdTBXilv1Av8rxo+LkNqKpbE6QWGeWM2MVVxQMqeIhyTUSykAlgl2tz3FwflFJnEXHdqEC5ckZFmA5sM+cajXU5LapeMW/eWiZfEKc31Sj5gZP5xbXRKMyasgBqqUztcC6gC/wBR7Rrk8QIUNU+UzJJBsWLFxyt9RBBPp3Z5Th7WswdT8rCKfFUpbUZRxsLY0vuNoqf4FFE8RmD/AJ0gn/Tz5xvTWqyVydJJCTq8/cu0UQKZW0lzb7tyfqXiBLpzY9kWL3ZsD0dtPygpEIlVs0kALpyWBso4ILFure0GRVTCl3ku9mVZoqmnkWUEy3A0g2wAzDyBi8vh1OTZEs+Tdf1MaU0yUX7aYFYR2edWrA6h4GKicNJ7JJG5C8C1w+fKLDh9OQRpQyuRy2DnlFVcJkKUToGom/eO7k78yYuSQoIirmHT9k7+IhQ7pdm62vAZ1fMFvh1m5ALhukXHCJIYAENjvH9YsrhEvmsf41em8aTTRKM82sUAPspirA90Cz7ZjMviX/8AGdb+x/rDnQ1n9TFFS+UYTRaMCWUAWIcAt5846DTZd4mMuVPgKJ4asp3LdnrszlbB3LBt45dMB3RJRpLKOpeDdzpfbm8TxGlClj7HXbOpm6ecCEhWkD4UEAN48OXO0FVGiTQtYSJJSLAqWXse67h8QafLdY0IkmyfEXU/zsPP3gMii1MPh0pSVarzHAdtRbye0ERIILokyXTcELDgXb5vyzF5Beml912pCHubnc6rlOc9HjYtZuQqlFwBYfyw7glnuNPRngEmWwYy6dJKgCCbEXPK5drdTDEUKgQUypGopAU7jm7MOcZtXsA5vdA0/Ch0gqscjdgPDhnjtTSwddMCTsO6QClh5u3yg6aWYQXTJBZIAAcMD3gX6CLT6WYw0JksAHBT96xLdHjNotAPiRpB10uorIBKWsGBAfdyPlFu2JAHayHCQpTovcliLWDKSMWvECknli1ON20kte7ebD2jT8NOCU2kamIWSk3FtLNFyXYozypxs82lOD4dhfOxYiDdqnvaVyCr7iQEtk2U4zdO+0XmUc22lNP4QCSk3U18bPA/g5+0uny4DH2xzhkhR0uYdZdVMWcKASyg4ZWepHzigUbEqortdvK4Dc40yaScNRVLkElKtrk5AL5Bs7xwoJgZpVN1sRbIGLXY+kMkKJmEhYEtFKQACFLYEkOXGkWu1+sStGLUmDqBNtRNmt+ED1g0ulW4BlySlmLO+kYGL43gcjh6rlVPTWBZhu4HKw0lXvDJEoumUfDMlUoS5LAkljZ2Iybe8VppJCSrspGp9I0LYF3CgeRwG3iVU0xwr4enJsx1F7eG7bRyqKYQr+iymUbjXli4OOjxtPRCvwVrU0o2FhM5t+p9usWm0gSrUmSl0sR9oxUbCzm2TnLiBVnDbsKQFIIYiZpcMCbeZUPSCqpSQp6YOUpH8x3YgM+zAP6Qz99YoommYN8Itm2nbO4+9lwIL8EymEqcA/i7To/PoB+7g+GCUFQppiSSUsleohJDOPUnHnHCSNLiRUCz/wAwve2Cc2i5EotbSNUmqLA2fVkF8m57xY9OkVSix/radIdjvdrDncegg0lAQpOlNU7BTO6Q+oMR7n26RUEKK1D4mWW1EAM9ztdzf5QTFDKWCpKVKBBIBx9eUdFpB7iWUbpHizjcbGOjnryU8XVUCFkFep8WJH0iF8JllISQWGDqvA+JS09o5lzFKCQxQbBzvfLwHsdRJ+HnXL+NmJ6Pa5OIJPs0bk8Mki4Rc2LlW+2YMnh8rUDoDgM/KzfSMM6ldCQKeYbksVsUkADOq7jDQNVOVJAFKoBLgfaX8RfPv6xN8tgaDh8lLdxAYj5WGPWGSJ4/EPcQkXQMFJTThSSzDXdRd3d7M5MRL4ep3FNLexDr3zlucZlG/JUx6Jo3ULPuPnBEVCLd9N7ZEJ0SVjV/RpQKn1EzAXBbV+cTSUHi1U0l8pD2fBD32eIvjotjqVOSQ4UCGfIxzPRolM+W9piXHNQ6j6giF0mUsm8mRoISlZ1P9nuOo029YEqnINqenIuLqze3yeKoIlscrnJcDWkEh2cYw8E+JQG7yQS5zlmB9nEKhTqUUhciT3UOGV5sANgTv1MCVSq0sqmld1tCAvLl1NysAWifTSFjxNYnZSTkZG2YlNSl/El2csR0/UR5wUJI/qskKIB0ld7lg9/27QenolB3pkIGlQUoL2bFjYEtfZoOAsfGpR+IP5iCJIIyPcR5Y0pBH9El6SwbtAMcv0g6aYsUCjQdV1ATLWwDyLGGCYbPRgjmOWd94uF9YRTKM6EBNKk+IsV+EnLcwWHKKCSUkFNGAoEm03nY28j84KCrRLPRoWGd3jmjz9JSfcXTKQCXJC3DjU27gXPvHUtOEq1innJKQW+0d3IsxUxyT6RcfAH6i0QF8481WpSolSqeoTqKXKTvgWHoX/SITIDEhNWAlu6Dcu5sN2iuH5JZ6Qr5CI7Qtyjz5qgkJBTVd1WplJfVhgb4t8zFZZsSJ9QkAhIBQ+XbIvjMFB3yGx9qPJ46IpV9xHeKu6LkMTbJHOOiaWrB5ObR6i5XMTZu6phzfHWITwpDEa5jn+1/pjeM1coa7maLB9A5v06/SKyWWrS9SH3VYWY8rPaNJOis3jhEtWVTSQN1np+kHVwuW1yo90A944DN9BCueNBKWqFaTZSVOTZLjZhj5waclgEhM9VjcEsQoAZJy2OReDsI0q4NJINi+fEbWaLjhErcbAF1HCWbGMDEK5aNKtXZ1BAIyrk5fN7jeDLp9KlNJnKLEOCSCCD1z+sZdt8mhgngkgW0/wCYvduvQQdPBZBABSCxKsnJsTnpCtFMGSr4eaVIYJGq7AlQe97jfmIIihSdSzTzXcMDMUCp9T21Nvvzib7A2VwqQcodhpycMAAb8omVwan/AO2LYuf16Qso6fSpP9FmJZVldobXF7qvzgyqFKiXppoHfJPaFiwLMAr7xAbzhvsDQcIklgUeHFza5IweZMQeDSW0aA2cnk3PkIVyQAVJFNODjSe9tbmSNxf/AFi/wwSQRTzXywmEsxLA6jdwM9Yb7AyXwiSorJT4mdidiDzsxSMcoCn+H5DWR/mV5c+sL50m5JppwJLsFnJclthcmC0tMlJ/lT0lI1A6yXIIYBzcl3uLt6Q32DaeCyUudOQx7x3DHflFzwWQSHTgAM5wzDflC5UplhZkziVOogKJAJ1AhubE45wKVSpNuxnixclXIOB1L2hb5sg6k8HlJIKUkEdSfrtFEcIlJJYKDgp8RwQxDwtkyEsr7OpGPvFy5OL4DD3jp6wolRl1Iu7Dm5wH/wBoNPsDWVwWWDmZl7rOX+cb1BiBHnkI7NST/S1Wdn1DUQ97vZ2ZotK02D1md9oON+SI9Dr5xyByhF4Qp1VKu8xJF8u6dmGk4H3t7NSdODoPaVSQr+z+AhNwzjUbxFF2U9A/M4jirePPVk0ApPxE5OqWk+AFxcOQzAl3OMQGdxAEsKpSQEpH8p74UcZL7Yi4MlnpCH5esdGeimOhJ1hTjxMz9W2joxouzzFTSLNxOUnoACI5PD1n/nzD7WPoImbOmBbdmVIYFwerENlxmOXVTATpkEh86s/K0dMn4LQT/hp1au1mbOHtYAfkfcxQcKUxeonMwYAte939to4VU7/seXeH5wRdVMYaJRUW/EBfcX5c4WyETeF6i5mTMM2q2DYjfMXkcMKVAidNYbarE2z7Y6wSVUTiLybg4cYvfMTNqJrsJQOb6h6b+UZ+7sowl7/OLSwDt6vGHtZxVpCAU83bbz5x0ubOBI7JPmFDq+S/L3jnizQ29AYlAztCpM6p3kotghf72g6506+mWC2HVke9toSQQySer+UclIN/rGCnmTdXelpCb3CnPS0MmDZjO/IKaI5to5Kr394skXggCBLRxT+toMzvmBAsLZgCNb2xFUpbeCAmOXiMu3sFwoc45Ez16wABsf7wQTH6frFtikEAY2xHZvFULtvHE9bwIWKvaOIbrAip9ola/f8Ae0aT8hlVMOQjoowOTHRnfQEMuoZWlns+qBSaxRVp7NQd+81oNL8o87OA1Fvi8kWBbJdrY7o9xHojG0RjuZxBQJBlTCz3YMwe+d2t5iCVdT2QDS1qd/CxwCb36QkRPTdChUMohLqBy4+8cRon0oExKP6UoFjqSqwctlrNcvyi4qxY0TxOYf8Ap5jf4f1g0isUUqJlqSRsWueT/vMLpgFOoH+kGwx3ksSzctTsecRw6nCtdqhPd0/aEuxudPWwvGZR0EOE1a9AUJayr8Lhxn0/3i0ivWUKUqSpJTgEh1eTQlkyk91PZ1d1C6iQBvcjItGympEhUyX9syk+NyxdsH8X6GI0kU0SeIzif6uoDD6h6+xjVN4kpGkJlKXqD2s2Mv5/KEi5CdSvs6u1rEsWJuL7v7NGibQJQgd2oWFp0kOSQ93PI9YjSKMTXzCP6svP4hBKKtWsgKkrQGySDyYFvX2hOgagiX2dSAFZLgXLly5sBaNlHSiXOASJ57t1KcpwWdXvbmYy0ugNJ1QpK0pCCUnJ/Dj8nPpAKqvWhZAkqUHDEEXsHz1PyjWJrt+sIuJhJWo6akqBS+jw2ANme4DesIUw9G0cYmAP8NNbG273z+3gk2uUyWlLVquQGdJtm8ZOGU4uoGcMhpiuY5dH9/KME5Q0hDVYKSoOly7vcn7w5csRrFN0QazOJTA5+Hm+mn9ecWpeIKWvSZMxAL3UAB8jCanQlRCVfGAKJYq1BIe4dxblGqqpNEsgrqFArGkoLrFtLP8Ah3fnFcVwSzWeIKSgqMqYGUEhLd4u125PFJnFV5Midz8I328WYyyeH65YX2lSFDUwUplZOxS4cD5xjlpBck1j7FsOA/leIoR4DY7o+KlSgkypqXLOpLAZzf09YJP4lpUpKpU0sWCkpcHrn9tCaTOGlSQaq5HeIOoW58r/AC99dXRGWl1z6hQNrF9j06GGEeGLYdPG05Mqdj8Hl16weZxBKUpUQs6+SSWbnyMKKuuQdJVMno02cJsWNiepcRoVIUlHa/ETtJSCzB2ts0HBIWOZM4FKVMzgG9jcOx6xERJngpSS5cAuzZHLbyjow+SiLVGU0KnLz5mXZxa7sLekGVT9/W+zNCoqS9lzwCS7Yd/3f9I7R23RGajw5X/kTX2x+kEk8NUFAmfMLHcj2xC9S9CkntKhQASprl3uPLLEeUQKlPe71QHVdTF97Dpf5Rrff+iDBXDVO3xE73H6RplcJU4V284sQbkYD2x1MLpgSF6BMnl2Dh9Jdi74+98jFJc0BxrqWbN7Gx/LO7mJTKOU8Kuft5wcksFBrvi3rDBA0sHJsznJjy8yqBNplSBZ7H8IxyO784P2gSNKptQouFggNtqAvzCw/l0jDi3/AEU9Ikvs0GCuW30jyYqpal2nVOolgGIGSWDjAf6QZE1KC/bVDpUx1OXPl94Wjm/jotnp0riQobx5WbWJLkTapiVWS9vLyItyjfw6cgzP5k0khiFuxa9ickX+cSUKVlTHescoScWqUJmEmdOG2lIJThOGTy+phtMT5EdYV1FNNKlKROKQQBpCXAble28INLkMWiuScVFRjGk/mnrBJ+gJSVVM9l47v4TfAt+cbpFPUC3xAuAx0B93ceou+0QKScC3xFr/AHBztveOuS79/RnZiq6oMnVPnJdCSwS79XALEwPt0kOKqcQ4wgta2QObQ47Gd/3nLEHuBnuxzZnFukC+Cm7T2Z/+WG6W6RMl37+hQvFeju/0id3QXOguXc37u1h6QdM8FJUKqaEux7jnUQzM3TyjUKGoH/UB/wD4h+vKLS6ee4eeLOSdAvjSGvyPvGs0vPv6JQGj4nLSpzUrWMMUEDdtunygSKtIAAq5gH/xk75v6/KNkrh88YnjT/cH7ENEuw1HUQLlmc822hKSW/f4FCioICVvVTAUFlnQ91Hu7HkcWjOZwUkgVUwaEuo6NtVjh3GLR6SUbX2iCbYERTXIoDT+FPeCu6Lmz2y2zxMcoR0ZyFCR74hLMrUgkGfM8WAiwvzb0hp241aSC7O+0ZVcWQCQUzN9uRbMdEDD8W9xUTCDfwCw9R1EM5OqZLZE0uFXVp7xGWY+eYrI4mghQCVDulRdJsBked8RU8VkjdQsT4CPPaK78IaNXwczSkdsoKBKiphdyTjbLRVdFO2qDdndIs3Lrf6RVHFpenUCrLF0nJdrN0iJ3GJYKgol0m4CTm9gWbaMNy6KqCyqOYCCqepQG2kB/UQdciZpUO1yXSdI7t3bryvGdHE5KknvlgHLJPQcuuIhPHJONZP+BXJ+VrRj7n4Lo1UclYIK5qlAPbSA+d9tvaKqoZhxUKzZ0JPL5s49Y6VxqSUhWqzs7GxZ+USrjUpJUCp9JYjSbfLoYn3X/wAGgqqWboCUzfvEqU12LsAOhIPpF6WmmIUFGcVC9iAM9fyjOrjVO762/wAKv06Qeh4rKmq0oU6rlmIw3MQln0FRrqZWtSSFEN1zh7YOG9YV19UkLUkTyg5KQkmzJ523f/FDwBzCPidUvtSEzZKBYMod4WGefPyhC2yszS6tAUCaskZKezZxycC0XNWlcxIRUEA2CQjJvuf3aJVUTCoBM+Qp/Cyc2cg+l9oLMn6CgKmywQ+pOm5d9Dbize0baX+ffwZBVM7SdJqyFA40bliA4EWn8SlqQB2xQUt3tJvtccnvApNQoqYT5Lki2nJPXfaNSpqpWpM2dKdSXSdLMR9RbHSNJL3+iFaOc5M34gqQnxDQ1rwSvnkgTBUaJarWQ7m93zj6QOYuckBRnSggtcpZ7Pz/AGIoaw6QE1Ep3Vs+fCG5iFbAbiHEUqLJnlAGe4S5LN5N+cAq5hlnSurUCQD/ACxi42/umLTETEqCZk6UCrwgpzj3L/lF6ypUnSkzpSVnLpcnkQNvKLGuPf4IzPL4mEl/ilEA47MBxZw/l+cEreKomeCoWizaQg3N7ggPgGMyas3eqlXGNGxB2/eILOr0lIAnoBuFNLfVy8mjX5r39EHMtXdDl7C/PrHRCLAfesL/AJx0eVtHQUC+8JZ1WAoj4lYubdm7XbltDlK2N3hPOq+8ofEIQdRDaHa9gC3S/OPTBGGwaKzVY1RF2/l2+kbqeuShXZrma1u3hvdmFrbxmo6vvgGoStz4dDO+B9IJJrU6iTOQUsSAEswcM59fWNSQQKbxEav60ACSQDLtuwfdgIhdQRpPxQDgt9mA7Eg/euXHyPOJTVn/AMmV5aeg633/AGIn4xTt29Ob7pxjcG28GtAbGvlrQNM0Ak6UqIfvWOPL6xjmVRSWFXLDO40B3Gd+hiJE5QIKpskpDEsNsP74MXqZxK3SunCSA2oAlrObdQY5pJFCyeIaS8yclYUO6dLYLG/sIIqeozO7PSkKSCEaHsBq1EvZw/7EZqae4ImTKdVnQwsMku+2PnE8Pm2UVzJDsEpKbMWOXu35QUd2LOl8RX/5ctgDfSP3zjdwziJKyFzkrsRpCdJ2v1jDT1LEdoql076WuG82y0Fo5mqcSlckpdTaQygOXuL/AOsZlwyo9CmbkgwsrZE0rKkIkEOGUsHVgZtzgk6WvUgoUNF9Q5lxd/J/lGGfWLTMWBPkpuBpW7iwz6l36iOcbs0y6KSoGE06SC7hJf6RM6nnlQUUyCWDkpOQ+Cz/AIc8oGiqmJUyqiSdJ74wcY+b+ftFUVc3Tq+IkDDhiWcb3tf5RupXozoZUklTfaIlagzFKf1jXPlJVlIV5gH6wmXUTQQfiKcOzdb5z5+0FXPWshKKiUFFOwdzdyC+MWjWEmS0MJiQQAUgjkR6WERIpkCwlpbyHJoVTa1ZdXbSglwMc073sSbgcoqjiRAINRKJbunSWHnfl1ir45di0egKEkh0gkbs7eUCmSgS+kE7FoUfHlm+IlA6i/d2sAM2uCb84mbVLsr4pASS1kdAfpeH02MhmZKfwpHoIgoT+BJ8wITVHEQopapAsH7jubb7gvAl8RbUDU3DBxLwRn3xDB9iz0Jbm0TGbU4Dgn2iY5uK6LbFoUTGCbSziokLQA7h0uP940LSdQOogNdOxz87j2hZNrQFLHblJSTYofn/ALDGI7LmjIyppCx49BOxSloMJCeSWwzD9IWprFMkCcH7xJKPE3INZhA5NYslhUy3vbR7eUHFvdixomiSQ+lPsIhNDLdjLR/6iMkuvS4+2lsUh/7zG4vjFuhgKKpRb+kSDhy+fnv+cZUWWxvLo5YAGhIYMLbZAuMRAo5ZP8tHTujHIWxC749YQlpkl9V86TyAOx3gk+vWSkS5kgiz33OWY83iOL7CZt/4dKckS0YY2DMH2bqfeKmiQzaEjFmDWdreRPvC/wCPmgA9rJLmzXfoPcD1DwdVZ3g82UzYe5UxzeweFPsGgUUpv5Sf/Ufv0jRTyEJVqCEu2wAzmFXx8y7zafoxNj7xo4dPUqYQVylJv4C5GG3tGZKXZU0Ogr184T1dKtayRJkG4YqzZi5bZw3piGU/WVJYjQB3g1/N/KF9bVKC1NPkhIZkrsU83ZjGFF2WyU0c4EqMumuXwb3Oe7eDqpl2aXIAIGsEHxB8WZuW94EisUUACdKCwO+XcMMkXtZoHLqlJQQqfK7SxBJsxLi2bh2bpHTfggVdLOLOilszODZrjAg8qROS/wBnTggd3SCAD1tcNCpHElkOZ8j2PI4GWt8o2T60pShp0oKIBJN9QOCA+I6LIzo0CmnFNxTgu+nSWww2y7wI0U67fDg7d0/p5REziAKEhM+WFYUWd/TaBT62YlQSaiWCWdpZLWfL2sRG42RmpFJNZvsXKnJ07Mxs3l7RY0s4Durlbfcxm7e3tGWVVlKkqmTklLEsEEOLh/IEGOTWKUo6akBIBJ+zxcAC+cxPuLo1Dh8zV31S1pywQB5fNjG0oYYEJqifpJBqVkhx3Ze4y+YgV4ICQudqCrq0c3thm6xMGLQzmkREELdD5x0c8RYqDdYxT5M4ktMSkE2GgFh584KZbqCgSG22MY51QlExRJnG/hCSUksBHSN+CM0SZE0P9og2LdxgFHfrd7dYhdNP/FLuR9ywF3tkk29oySeIBJU6pvednRZLE4t135RRVWyQfiSAQSn7MF77xqnwDcZM7fsSP7psMR0ulmP3kyGazJPi2e2PKF0/j6JcthNKpilMjuXc3Y7MwN+UEo+JlaARNSgpOhZI1Aq6EtkAnG8KkNGo0s3w9nTY5FieeI3UdGkAFaJesfhFrG2zwpTxEm3xKBc/c/eImZXrCmNSgEWPcx535ERhpso7+FRtLTa4sLYuOWB7Rxo5eezR07o9Ywrr3umoQnSDrJD9L8rxmFUspf4mWz6XCLOwLA+sZjFhtDcUEpv5aT6DfOYiXTISXQhKSOQAhRTV7KBNQlSd7Z8jG6TVPNYTApKhqCWuAwYvyyfWI0yoYuYXzqNetRSmQoEv3wXwBdhzeD1qVnwL0gBmIdz+UYZ1Se0MtNQhJfwlLnCQw9X94zFNPRWM6KnABdEvVcFk2IPmN40qkpYOlL2aw2xtHnpfENKhqqkkA3Gg35/QxK+Jg6WqgLAH7MkEubjlcj2i4SJaHypCQB3U5wwiFBNu6LYsLcmhHVVSkEaquygSPsxcbXEEUtSmT8QoEI1HuC7uX6WswjWL7FjoIDtpHsIOQMsnk7R5ubxFJxOmC7giW9mFvkT6xM2pKCn+kTCWCm7PIfFrAnG0bUH2Sz0yVONnEVChguIQ1s8JWxnThf7qbbFgW6/XlE0zOV6qlWkgsRlzsn6xcH5ZLH6FXtiKTbmwhKDqQf6yAjAdirVt6N84FTSi47k+zeKZm49+Z9YmAscqLHEdHGb5R0MULFCORhbVzO+oa5w8kun/AAloZnyigVsfSHDoCaTxpKZmhS5xyHKLa8tYO4AJw14WV9aZi0Su3V2RWEr+zywUshiPCCkPzfkC+7iM8olzS3fkze0bchSnH+UlPoYtWaZPw5VhJUTzUrQv3KlH3MdloyYZNS81Dz7S0zAHQ7KC+z9e6nMaqDiqNLGclK1zF3UjxN3cbOAC3nGihkdnMlamBVKmlTYCitEwj/Mr2jPMlJXSSyUg61y1B/7cxKvMZg6BrVPCmeol2O6HG498QxloWZYIVLCjcqCXBHlbaByuHB2TMmJHJwr5rSox06ShNlT5j8tQB9EoSDHHT4NGijppgJ1qllxgJa/vErpJ1vtZbctA/bxh+DJ8Im/3lzZiR7BWr0IEMqSUpKUpUsrIF1GxMZbotWVkSpgPeUhSTtpYg7H2tESJE3U6loKQ4sli2132jNxPjcmnftZgSwxk4fHkCfQwu4R/FqJ9QqQkHwFQV1SooWD/AJSDuDBxk1Y0ekWv/eMSpM0r1JmABrDQD7841FcS8c1a2aM66ebb7RNn+4Lv4YoZE4uO2G7MgW/U4jSuZpFyGNr2iwLRcmSkY/h5xS3agEPdKAbbW2LQQ0q9Sj2xYuQNOHxvtaN+q0BXMAcksMl/3aLfgGdNJMIA7dVv7IiZFKtJBM5RbIIF/NoMmYFXSoEc0l39RmL6uf6RrJko0S1EBwxi+rfeMspYZxd8N9RzEECh1vD/ANBZUzGIqokfu0Dm2vZoqbh3gDlKMdEgPmOjWLFmDtQN4oucnnFUq84OFv0iurIee/i2WFydKQFLUWTdiwBURq5d0W8oDJrAU061yiEIIU6lBZ7yVJJyVWKgX5PiHk+9RLGwRMV6vLSPkVRmoanTJRLSNa9LBIOACUuo/dFvM7Ax1T1RkycVWqeQJY0BBLrUoJCkEMoIIJNwckBmjLP4wVFErs5Y78soUmY6CELBIKigYGnAOTyhlK4JqH2k2YpsJcaByYEd5uZ+UWq+CCZMkr1r+yJIBNiSG+kLjwDWJJV45w/uoOke76j7jyg8hCEDugB8s3z5xYSwNh7RKQOQ9o88jaDpWnnBQBl7/u0Z9Kfwp9oJm3tGXop4r+POFCZME0tdGk+iZ4//AGIV/wALGVKrQVKA1pmJSdiVKlEB8R9FqZQWnSf9o8dxD+HNUwWdwoWuT/LDajnBuWSOSsR6IzTjizm1TPaJPpFoW8E4cZMvSVrWTnUokDol9h84ZJjzvR0En8VI1S0Jvq1pLiWV6RdyzHIt6wmpeO1aJctKaJaiAxcrwAkByqX4je12bMezBtmOWl7xtTVU0Rp2eSX/ABLPBSZkiZLTrIU6SXBLJAOlt3tex2Ywyqawzaca0LZZAUNPeTexFmUQQLbh84hjU0yJjBaQpi4fYwWolJWGUAekXOL4RKfk8ajiNciYCiVqQXTpICXA1lKtOoBClEpe23pG2jqqlVJMlTAe37IhB2KmIA1ajqux1WF+kPE0aBbQAL/OJRRodwkOC4PXnG3NPSRKYgmKq9ajTyjKP2aE9oxHZy0rIsCWUVqItgMekSscRUE6CE+Anwu5S6wSfuhQbmx6R6eLBTmH1fwMTyv/AA6uZYVMCgqSzqLkTGDkX0pTdeA+PKGXAzUJKpc8hQSlOkgNnV/7WCYdFRgJ8oP5L1QoIPUx0BCz+y0TGaFmH4gf63ggqUnP0MZZa40hTCNckMVTXpRNDXUZZCAdzqFvmH5ARg4vShMuUEaSrUXUx2QrUTpIN2G4u0PAr5RczCQ8aUqB5VH8VGTKQlctdgh1rz3gThIJKtI8gWBOYhX8boE1tCykJLsBkE3Z3Fh4c3j0tXISsAKJBF7dbRWRShL3N+fr+pi3HobFnDf4sTPmpQmUsBlFSlaUszN973GbiHfxCPxD3ESiIfnHKdN8GkFlz0fiHuIKVBWP94yA7weXMjLVlCKqEpIS91Y9ICqrASFXYkJxuS3taAzWKkqZbpdmFi9oppBTpaYRq1Y3d28ouJLNiZ4KlAZSwPK4f6ERYqvGeUoAkhC+8bkgcgOfICDGMNFC9pzie0DP+cZdI3D/AFi9m8I9oUhZn4pWFCFKlp1rwAkp3s/eIDDMZU1c8ybhAmlAuFB9ZLEhOGA71z6Q1PQRGqNJpaogoo66eoKC0oBexUrLqVZkPYJ0gE5L4hXVcTq9SiAlKQpgnS6iA/hu17HUrHLePRTaJKlFRKnLPe1g0WTLAAAe3OOmSu6IRInjSAV6juSACfMCzwUTxn9/SBy5rHeL69oxrkp3xQx3j6H9I4VAPP2isybygE1cUgdan2EdGLUY6O8YWuDLMcuZGiXM54hUib1jQlcYaAzFQBj3jjP5WjGhfvBExN0DYC+8FCrNGRDwRCj5xGi2HHnFhiBSz/tF8xATaM8uqY+FXqPSD+kZFVQyQoenR4qQs4zWf+ad8f4v9IkTGLNM2u46j8vmIqqoyGVdw4H75wJBGpwZnO4sfEPy+kXHotmhM13DTDj6t/rF5dQQw7Ne2epv+sCTOCQPGd3I5nBg3xmCUK9vP9IxjsWHlqdIJBBN25RJ6wJEwli2ee3SL6uURpCwoNoqpcUckbxW+0SkAoUI7VAQDEqUY0gys1e5ivaCOmO2IzqQrZJ9oULDrmW26RlmTPWJ+GmH7qvYwH4Ob/21+x/SNYtktHGdHQNVPMGUK9QY6Pf8XxvBHGUt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pic>
        <p:nvPicPr>
          <p:cNvPr id="33794" name="Picture 2" descr="Resultado de imagen para enciclica laudato si"/>
          <p:cNvPicPr>
            <a:picLocks noChangeAspect="1" noChangeArrowheads="1"/>
          </p:cNvPicPr>
          <p:nvPr/>
        </p:nvPicPr>
        <p:blipFill>
          <a:blip r:embed="rId5" cstate="print"/>
          <a:srcRect/>
          <a:stretch>
            <a:fillRect/>
          </a:stretch>
        </p:blipFill>
        <p:spPr bwMode="auto">
          <a:xfrm>
            <a:off x="611560" y="3645023"/>
            <a:ext cx="3816424" cy="2164349"/>
          </a:xfrm>
          <a:prstGeom prst="rect">
            <a:avLst/>
          </a:prstGeom>
          <a:noFill/>
        </p:spPr>
      </p:pic>
      <p:pic>
        <p:nvPicPr>
          <p:cNvPr id="3074" name="Picture 2"/>
          <p:cNvPicPr>
            <a:picLocks noChangeAspect="1" noChangeArrowheads="1"/>
          </p:cNvPicPr>
          <p:nvPr/>
        </p:nvPicPr>
        <p:blipFill>
          <a:blip r:embed="rId6" cstate="print"/>
          <a:srcRect/>
          <a:stretch>
            <a:fillRect/>
          </a:stretch>
        </p:blipFill>
        <p:spPr bwMode="auto">
          <a:xfrm>
            <a:off x="4716016" y="4077072"/>
            <a:ext cx="422910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989856"/>
            <a:ext cx="7467600" cy="1143000"/>
          </a:xfrm>
        </p:spPr>
        <p:txBody>
          <a:bodyPr>
            <a:normAutofit fontScale="90000"/>
          </a:bodyPr>
          <a:lstStyle/>
          <a:p>
            <a:r>
              <a:rPr lang="es-VE" sz="4000" dirty="0" smtClean="0">
                <a:latin typeface="+mj-lt"/>
              </a:rPr>
              <a:t/>
            </a:r>
            <a:br>
              <a:rPr lang="es-VE" sz="4000" dirty="0" smtClean="0">
                <a:latin typeface="+mj-lt"/>
              </a:rPr>
            </a:br>
            <a:endParaRPr lang="es-VE" b="1" dirty="0">
              <a:solidFill>
                <a:srgbClr val="006225"/>
              </a:solidFill>
            </a:endParaRPr>
          </a:p>
        </p:txBody>
      </p:sp>
      <p:sp>
        <p:nvSpPr>
          <p:cNvPr id="3" name="2 Marcador de contenido"/>
          <p:cNvSpPr>
            <a:spLocks noGrp="1"/>
          </p:cNvSpPr>
          <p:nvPr>
            <p:ph idx="1"/>
          </p:nvPr>
        </p:nvSpPr>
        <p:spPr>
          <a:xfrm>
            <a:off x="827584" y="2492896"/>
            <a:ext cx="7467600" cy="3484984"/>
          </a:xfrm>
        </p:spPr>
        <p:txBody>
          <a:bodyPr>
            <a:normAutofit/>
          </a:bodyPr>
          <a:lstStyle/>
          <a:p>
            <a:pPr>
              <a:buClr>
                <a:srgbClr val="006220"/>
              </a:buClr>
            </a:pPr>
            <a:r>
              <a:rPr lang="es-VE" dirty="0" smtClean="0">
                <a:latin typeface="+mj-lt"/>
              </a:rPr>
              <a:t>Sanar un Mundo Herido</a:t>
            </a:r>
          </a:p>
          <a:p>
            <a:pPr>
              <a:buClr>
                <a:srgbClr val="006220"/>
              </a:buClr>
            </a:pPr>
            <a:r>
              <a:rPr lang="es-VE" dirty="0" smtClean="0">
                <a:latin typeface="+mj-lt"/>
              </a:rPr>
              <a:t>Los problemas ambientales presentados en la encíclica</a:t>
            </a:r>
          </a:p>
          <a:p>
            <a:pPr>
              <a:buClr>
                <a:srgbClr val="006220"/>
              </a:buClr>
            </a:pPr>
            <a:r>
              <a:rPr lang="es-VE" dirty="0" smtClean="0">
                <a:latin typeface="+mj-lt"/>
              </a:rPr>
              <a:t>Las causas presentadas</a:t>
            </a:r>
          </a:p>
          <a:p>
            <a:pPr>
              <a:buClr>
                <a:srgbClr val="006220"/>
              </a:buClr>
            </a:pPr>
            <a:r>
              <a:rPr lang="es-VE" dirty="0" smtClean="0">
                <a:latin typeface="+mj-lt"/>
              </a:rPr>
              <a:t>Las propuestas ofrecidas</a:t>
            </a:r>
          </a:p>
        </p:txBody>
      </p:sp>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5"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1026" name="Picture 2" descr="D:\DATA_USUARIO\Documentos\Luis Rafael\DSAmb\Logo DSAMB completo.png"/>
          <p:cNvPicPr>
            <a:picLocks noChangeAspect="1" noChangeArrowheads="1"/>
          </p:cNvPicPr>
          <p:nvPr/>
        </p:nvPicPr>
        <p:blipFill>
          <a:blip r:embed="rId3" cstate="print"/>
          <a:srcRect/>
          <a:stretch>
            <a:fillRect/>
          </a:stretch>
        </p:blipFill>
        <p:spPr bwMode="auto">
          <a:xfrm>
            <a:off x="6144286" y="332656"/>
            <a:ext cx="2999714" cy="614214"/>
          </a:xfrm>
          <a:prstGeom prst="rect">
            <a:avLst/>
          </a:prstGeom>
          <a:noFill/>
        </p:spPr>
      </p:pic>
      <p:sp>
        <p:nvSpPr>
          <p:cNvPr id="7" name="6 Rectángulo"/>
          <p:cNvSpPr/>
          <p:nvPr/>
        </p:nvSpPr>
        <p:spPr>
          <a:xfrm>
            <a:off x="467544" y="1124744"/>
            <a:ext cx="8352928" cy="1077218"/>
          </a:xfrm>
          <a:prstGeom prst="rect">
            <a:avLst/>
          </a:prstGeom>
        </p:spPr>
        <p:txBody>
          <a:bodyPr wrap="square">
            <a:spAutoFit/>
          </a:bodyPr>
          <a:lstStyle/>
          <a:p>
            <a:pPr algn="ctr"/>
            <a:r>
              <a:rPr lang="es-VE" sz="3200" b="1" dirty="0" smtClean="0">
                <a:solidFill>
                  <a:srgbClr val="006225"/>
                </a:solidFill>
              </a:rPr>
              <a:t>Sobre el Trabajo de la Compañía de Jesús y La Encíclica</a:t>
            </a:r>
            <a:endParaRPr lang="es-VE"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989856"/>
            <a:ext cx="7467600" cy="1143000"/>
          </a:xfrm>
        </p:spPr>
        <p:txBody>
          <a:bodyPr>
            <a:normAutofit fontScale="90000"/>
          </a:bodyPr>
          <a:lstStyle/>
          <a:p>
            <a:r>
              <a:rPr lang="es-VE" sz="4000" dirty="0" smtClean="0">
                <a:latin typeface="+mj-lt"/>
              </a:rPr>
              <a:t/>
            </a:r>
            <a:br>
              <a:rPr lang="es-VE" sz="4000" dirty="0" smtClean="0">
                <a:latin typeface="+mj-lt"/>
              </a:rPr>
            </a:br>
            <a:endParaRPr lang="es-VE" b="1" dirty="0">
              <a:solidFill>
                <a:srgbClr val="006225"/>
              </a:solidFill>
            </a:endParaRPr>
          </a:p>
        </p:txBody>
      </p:sp>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5"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1026" name="Picture 2" descr="D:\DATA_USUARIO\Documentos\Luis Rafael\DSAmb\Logo DSAMB completo.png"/>
          <p:cNvPicPr>
            <a:picLocks noChangeAspect="1" noChangeArrowheads="1"/>
          </p:cNvPicPr>
          <p:nvPr/>
        </p:nvPicPr>
        <p:blipFill>
          <a:blip r:embed="rId3" cstate="print"/>
          <a:srcRect/>
          <a:stretch>
            <a:fillRect/>
          </a:stretch>
        </p:blipFill>
        <p:spPr bwMode="auto">
          <a:xfrm>
            <a:off x="6144286" y="332656"/>
            <a:ext cx="2999714" cy="614214"/>
          </a:xfrm>
          <a:prstGeom prst="rect">
            <a:avLst/>
          </a:prstGeom>
          <a:noFill/>
        </p:spPr>
      </p:pic>
      <p:sp>
        <p:nvSpPr>
          <p:cNvPr id="7" name="6 Rectángulo"/>
          <p:cNvSpPr/>
          <p:nvPr/>
        </p:nvSpPr>
        <p:spPr>
          <a:xfrm>
            <a:off x="467544" y="836712"/>
            <a:ext cx="8352928" cy="584775"/>
          </a:xfrm>
          <a:prstGeom prst="rect">
            <a:avLst/>
          </a:prstGeom>
        </p:spPr>
        <p:txBody>
          <a:bodyPr wrap="square">
            <a:spAutoFit/>
          </a:bodyPr>
          <a:lstStyle/>
          <a:p>
            <a:pPr algn="ctr"/>
            <a:r>
              <a:rPr lang="es-VE" sz="3200" b="1" dirty="0" smtClean="0">
                <a:solidFill>
                  <a:srgbClr val="006225"/>
                </a:solidFill>
              </a:rPr>
              <a:t>ANTECEDENTES</a:t>
            </a:r>
          </a:p>
        </p:txBody>
      </p:sp>
      <p:pic>
        <p:nvPicPr>
          <p:cNvPr id="2050" name="Picture 2"/>
          <p:cNvPicPr>
            <a:picLocks noGrp="1" noChangeAspect="1" noChangeArrowheads="1"/>
          </p:cNvPicPr>
          <p:nvPr>
            <p:ph idx="1"/>
          </p:nvPr>
        </p:nvPicPr>
        <p:blipFill>
          <a:blip r:embed="rId4" cstate="print"/>
          <a:srcRect/>
          <a:stretch>
            <a:fillRect/>
          </a:stretch>
        </p:blipFill>
        <p:spPr bwMode="auto">
          <a:xfrm>
            <a:off x="971600" y="1700808"/>
            <a:ext cx="3128123" cy="4341498"/>
          </a:xfrm>
          <a:prstGeom prst="rect">
            <a:avLst/>
          </a:prstGeom>
          <a:noFill/>
          <a:ln w="9525">
            <a:noFill/>
            <a:miter lim="800000"/>
            <a:headEnd/>
            <a:tailEnd/>
          </a:ln>
        </p:spPr>
      </p:pic>
      <p:sp>
        <p:nvSpPr>
          <p:cNvPr id="8" name="7 CuadroTexto"/>
          <p:cNvSpPr txBox="1"/>
          <p:nvPr/>
        </p:nvSpPr>
        <p:spPr>
          <a:xfrm>
            <a:off x="4355976" y="1772816"/>
            <a:ext cx="4464496" cy="3970318"/>
          </a:xfrm>
          <a:prstGeom prst="rect">
            <a:avLst/>
          </a:prstGeom>
          <a:noFill/>
        </p:spPr>
        <p:txBody>
          <a:bodyPr wrap="square" rtlCol="0">
            <a:spAutoFit/>
          </a:bodyPr>
          <a:lstStyle/>
          <a:p>
            <a:pPr algn="just"/>
            <a:r>
              <a:rPr lang="es-VE" b="1" i="1" dirty="0" smtClean="0">
                <a:effectLst>
                  <a:outerShdw blurRad="38100" dist="38100" dir="2700000" algn="tl">
                    <a:srgbClr val="000000">
                      <a:alpha val="43137"/>
                    </a:srgbClr>
                  </a:outerShdw>
                </a:effectLst>
              </a:rPr>
              <a:t>Sanar un mundo herido 2011</a:t>
            </a:r>
            <a:r>
              <a:rPr lang="es-VE" dirty="0" smtClean="0"/>
              <a:t>.</a:t>
            </a:r>
          </a:p>
          <a:p>
            <a:pPr algn="just"/>
            <a:endParaRPr lang="es-VE" dirty="0" smtClean="0"/>
          </a:p>
          <a:p>
            <a:pPr algn="just"/>
            <a:r>
              <a:rPr lang="es-VE" dirty="0" smtClean="0"/>
              <a:t>Describe los motivos que llevaron a crear</a:t>
            </a:r>
            <a:r>
              <a:rPr lang="es-VE" i="1" dirty="0" smtClean="0"/>
              <a:t> </a:t>
            </a:r>
            <a:r>
              <a:rPr lang="es-VE" dirty="0" smtClean="0"/>
              <a:t>un grupo de trabajo sobre la </a:t>
            </a:r>
            <a:r>
              <a:rPr lang="es-VE" b="1" i="1" dirty="0" smtClean="0">
                <a:effectLst>
                  <a:outerShdw blurRad="38100" dist="38100" dir="2700000" algn="tl">
                    <a:srgbClr val="000000">
                      <a:alpha val="43137"/>
                    </a:srgbClr>
                  </a:outerShdw>
                </a:effectLst>
              </a:rPr>
              <a:t>misión de la Compañía de Jesús y la ecología</a:t>
            </a:r>
            <a:r>
              <a:rPr lang="es-VE" dirty="0" smtClean="0"/>
              <a:t>; a continuación ofrece la visión general que alienta tanto el análisis como las recomendaciones finales; asimismo profundiza en las características del contexto actual del mundo, la Iglesia y la Compañía y en las relaciones existentes entre la </a:t>
            </a:r>
            <a:r>
              <a:rPr lang="es-VE" b="1" dirty="0" smtClean="0">
                <a:effectLst>
                  <a:outerShdw blurRad="38100" dist="38100" dir="2700000" algn="tl">
                    <a:srgbClr val="000000">
                      <a:alpha val="43137"/>
                    </a:srgbClr>
                  </a:outerShdw>
                </a:effectLst>
              </a:rPr>
              <a:t>“reconciliación con la creación”, </a:t>
            </a:r>
            <a:r>
              <a:rPr lang="es-VE" dirty="0" smtClean="0"/>
              <a:t>por un lado, y la fe, la justicia y el diálogo tanto interreligioso como cultural por otro.</a:t>
            </a:r>
            <a:endParaRPr lang="es-V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989856"/>
            <a:ext cx="7467600" cy="1143000"/>
          </a:xfrm>
        </p:spPr>
        <p:txBody>
          <a:bodyPr>
            <a:normAutofit fontScale="90000"/>
          </a:bodyPr>
          <a:lstStyle/>
          <a:p>
            <a:r>
              <a:rPr lang="es-VE" sz="4000" dirty="0" smtClean="0">
                <a:latin typeface="+mj-lt"/>
              </a:rPr>
              <a:t/>
            </a:r>
            <a:br>
              <a:rPr lang="es-VE" sz="4000" dirty="0" smtClean="0">
                <a:latin typeface="+mj-lt"/>
              </a:rPr>
            </a:br>
            <a:endParaRPr lang="es-VE" b="1" dirty="0">
              <a:solidFill>
                <a:srgbClr val="006225"/>
              </a:solidFill>
            </a:endParaRPr>
          </a:p>
        </p:txBody>
      </p:sp>
      <p:sp>
        <p:nvSpPr>
          <p:cNvPr id="3" name="2 Marcador de contenido"/>
          <p:cNvSpPr>
            <a:spLocks noGrp="1"/>
          </p:cNvSpPr>
          <p:nvPr>
            <p:ph idx="1"/>
          </p:nvPr>
        </p:nvSpPr>
        <p:spPr>
          <a:xfrm>
            <a:off x="838200" y="2276872"/>
            <a:ext cx="7467600" cy="3484984"/>
          </a:xfrm>
        </p:spPr>
        <p:txBody>
          <a:bodyPr>
            <a:normAutofit fontScale="62500" lnSpcReduction="20000"/>
          </a:bodyPr>
          <a:lstStyle/>
          <a:p>
            <a:pPr algn="just">
              <a:buNone/>
            </a:pPr>
            <a:r>
              <a:rPr lang="es-VE" dirty="0" smtClean="0">
                <a:latin typeface="+mj-lt"/>
              </a:rPr>
              <a:t>	</a:t>
            </a:r>
            <a:r>
              <a:rPr lang="es-VE" b="1" dirty="0" smtClean="0">
                <a:effectLst>
                  <a:outerShdw blurRad="38100" dist="38100" dir="2700000" algn="tl">
                    <a:srgbClr val="000000">
                      <a:alpha val="43137"/>
                    </a:srgbClr>
                  </a:outerShdw>
                </a:effectLst>
                <a:latin typeface="+mj-lt"/>
              </a:rPr>
              <a:t>El deterioro del medio ambiente como consecuencia a la acción humana </a:t>
            </a:r>
            <a:r>
              <a:rPr lang="es-VE" dirty="0" smtClean="0">
                <a:latin typeface="+mj-lt"/>
              </a:rPr>
              <a:t>ha adquirido una importancia decisiva para el futuro de nuestro planeta y para las condiciones de vida de las generaciones venideras. </a:t>
            </a:r>
          </a:p>
          <a:p>
            <a:pPr algn="just">
              <a:buNone/>
            </a:pPr>
            <a:endParaRPr lang="es-VE" dirty="0" smtClean="0">
              <a:latin typeface="+mj-lt"/>
            </a:endParaRPr>
          </a:p>
          <a:p>
            <a:pPr algn="just">
              <a:buNone/>
            </a:pPr>
            <a:r>
              <a:rPr lang="es-VE" dirty="0" smtClean="0">
                <a:latin typeface="+mj-lt"/>
              </a:rPr>
              <a:t>	Existe una </a:t>
            </a:r>
            <a:r>
              <a:rPr lang="es-VE" b="1" dirty="0" smtClean="0">
                <a:effectLst>
                  <a:outerShdw blurRad="38100" dist="38100" dir="2700000" algn="tl">
                    <a:srgbClr val="000000">
                      <a:alpha val="43137"/>
                    </a:srgbClr>
                  </a:outerShdw>
                </a:effectLst>
                <a:latin typeface="+mj-lt"/>
              </a:rPr>
              <a:t>conciencia moral </a:t>
            </a:r>
            <a:r>
              <a:rPr lang="es-VE" dirty="0" smtClean="0">
                <a:latin typeface="+mj-lt"/>
              </a:rPr>
              <a:t>creciente sobre esta realidad.</a:t>
            </a:r>
          </a:p>
          <a:p>
            <a:pPr algn="just">
              <a:buNone/>
            </a:pPr>
            <a:endParaRPr lang="es-VE" dirty="0" smtClean="0">
              <a:latin typeface="+mj-lt"/>
            </a:endParaRPr>
          </a:p>
          <a:p>
            <a:pPr algn="just">
              <a:buNone/>
            </a:pPr>
            <a:r>
              <a:rPr lang="es-VE" dirty="0" smtClean="0">
                <a:latin typeface="+mj-lt"/>
              </a:rPr>
              <a:t>	</a:t>
            </a:r>
            <a:r>
              <a:rPr lang="es-VE" b="1" dirty="0" smtClean="0">
                <a:effectLst>
                  <a:outerShdw blurRad="38100" dist="38100" dir="2700000" algn="tl">
                    <a:srgbClr val="000000">
                      <a:alpha val="43137"/>
                    </a:srgbClr>
                  </a:outerShdw>
                </a:effectLst>
                <a:latin typeface="+mj-lt"/>
              </a:rPr>
              <a:t>La Iglesia, viene reclamando nuestra colaboración en los esfuerzos por preservar el medio ambiente</a:t>
            </a:r>
            <a:r>
              <a:rPr lang="es-VE" dirty="0" smtClean="0">
                <a:latin typeface="+mj-lt"/>
              </a:rPr>
              <a:t>, para proteger así la creación y a las poblaciones pobres, que son las más amenazadas por las consecuencias del deterioro medioambiental.</a:t>
            </a:r>
          </a:p>
          <a:p>
            <a:pPr algn="just">
              <a:buNone/>
            </a:pPr>
            <a:endParaRPr lang="es-VE" dirty="0" smtClean="0">
              <a:latin typeface="+mj-lt"/>
            </a:endParaRPr>
          </a:p>
        </p:txBody>
      </p:sp>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5"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1026" name="Picture 2" descr="D:\DATA_USUARIO\Documentos\Luis Rafael\DSAmb\Logo DSAMB completo.png"/>
          <p:cNvPicPr>
            <a:picLocks noChangeAspect="1" noChangeArrowheads="1"/>
          </p:cNvPicPr>
          <p:nvPr/>
        </p:nvPicPr>
        <p:blipFill>
          <a:blip r:embed="rId3" cstate="print"/>
          <a:srcRect/>
          <a:stretch>
            <a:fillRect/>
          </a:stretch>
        </p:blipFill>
        <p:spPr bwMode="auto">
          <a:xfrm>
            <a:off x="6144286" y="332656"/>
            <a:ext cx="2999714" cy="614214"/>
          </a:xfrm>
          <a:prstGeom prst="rect">
            <a:avLst/>
          </a:prstGeom>
          <a:noFill/>
        </p:spPr>
      </p:pic>
      <p:sp>
        <p:nvSpPr>
          <p:cNvPr id="7" name="6 Rectángulo"/>
          <p:cNvSpPr/>
          <p:nvPr/>
        </p:nvSpPr>
        <p:spPr>
          <a:xfrm>
            <a:off x="467544" y="1124744"/>
            <a:ext cx="8352928" cy="584775"/>
          </a:xfrm>
          <a:prstGeom prst="rect">
            <a:avLst/>
          </a:prstGeom>
        </p:spPr>
        <p:txBody>
          <a:bodyPr wrap="square">
            <a:spAutoFit/>
          </a:bodyPr>
          <a:lstStyle/>
          <a:p>
            <a:pPr algn="ctr"/>
            <a:r>
              <a:rPr lang="es-VE" sz="3200" b="1" dirty="0" smtClean="0">
                <a:solidFill>
                  <a:srgbClr val="006225"/>
                </a:solidFill>
              </a:rPr>
              <a:t>MOTIVACIONES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989856"/>
            <a:ext cx="7467600" cy="1143000"/>
          </a:xfrm>
        </p:spPr>
        <p:txBody>
          <a:bodyPr>
            <a:normAutofit fontScale="90000"/>
          </a:bodyPr>
          <a:lstStyle/>
          <a:p>
            <a:r>
              <a:rPr lang="es-VE" sz="4000" dirty="0" smtClean="0">
                <a:latin typeface="+mj-lt"/>
              </a:rPr>
              <a:t/>
            </a:r>
            <a:br>
              <a:rPr lang="es-VE" sz="4000" dirty="0" smtClean="0">
                <a:latin typeface="+mj-lt"/>
              </a:rPr>
            </a:br>
            <a:endParaRPr lang="es-VE" b="1" dirty="0">
              <a:solidFill>
                <a:srgbClr val="006225"/>
              </a:solidFill>
            </a:endParaRPr>
          </a:p>
        </p:txBody>
      </p:sp>
      <p:sp>
        <p:nvSpPr>
          <p:cNvPr id="3" name="2 Marcador de contenido"/>
          <p:cNvSpPr>
            <a:spLocks noGrp="1"/>
          </p:cNvSpPr>
          <p:nvPr>
            <p:ph idx="1"/>
          </p:nvPr>
        </p:nvSpPr>
        <p:spPr>
          <a:xfrm>
            <a:off x="838200" y="2276872"/>
            <a:ext cx="7467600" cy="3484984"/>
          </a:xfrm>
        </p:spPr>
        <p:txBody>
          <a:bodyPr>
            <a:normAutofit/>
          </a:bodyPr>
          <a:lstStyle/>
          <a:p>
            <a:pPr algn="just">
              <a:buNone/>
            </a:pPr>
            <a:r>
              <a:rPr lang="es-VE" sz="2000" dirty="0" smtClean="0">
                <a:latin typeface="+mj-lt"/>
              </a:rPr>
              <a:t>	“Sin </a:t>
            </a:r>
            <a:r>
              <a:rPr lang="es-VE" sz="2000" dirty="0">
                <a:latin typeface="+mj-lt"/>
              </a:rPr>
              <a:t>embargo, aún </a:t>
            </a:r>
            <a:r>
              <a:rPr lang="es-VE" sz="2000" b="1" dirty="0">
                <a:effectLst>
                  <a:outerShdw blurRad="38100" dist="38100" dir="2700000" algn="tl">
                    <a:srgbClr val="000000">
                      <a:alpha val="43137"/>
                    </a:srgbClr>
                  </a:outerShdw>
                </a:effectLst>
                <a:latin typeface="+mj-lt"/>
              </a:rPr>
              <a:t>necesitamos un cambio </a:t>
            </a:r>
            <a:r>
              <a:rPr lang="es-VE" sz="2000" dirty="0">
                <a:latin typeface="+mj-lt"/>
              </a:rPr>
              <a:t>del corazón: </a:t>
            </a:r>
            <a:r>
              <a:rPr lang="es-VE" sz="2000" b="1" dirty="0">
                <a:effectLst>
                  <a:outerShdw blurRad="38100" dist="38100" dir="2700000" algn="tl">
                    <a:srgbClr val="000000">
                      <a:alpha val="43137"/>
                    </a:srgbClr>
                  </a:outerShdw>
                </a:effectLst>
                <a:latin typeface="+mj-lt"/>
              </a:rPr>
              <a:t>confrontar </a:t>
            </a:r>
            <a:r>
              <a:rPr lang="es-VE" sz="2000" b="1" dirty="0" smtClean="0">
                <a:effectLst>
                  <a:outerShdw blurRad="38100" dist="38100" dir="2700000" algn="tl">
                    <a:srgbClr val="000000">
                      <a:alpha val="43137"/>
                    </a:srgbClr>
                  </a:outerShdw>
                </a:effectLst>
                <a:latin typeface="+mj-lt"/>
              </a:rPr>
              <a:t>nuestras resistencias</a:t>
            </a:r>
            <a:r>
              <a:rPr lang="es-VE" sz="2000" dirty="0" smtClean="0">
                <a:latin typeface="+mj-lt"/>
              </a:rPr>
              <a:t> </a:t>
            </a:r>
            <a:r>
              <a:rPr lang="es-VE" sz="2000" dirty="0">
                <a:latin typeface="+mj-lt"/>
              </a:rPr>
              <a:t>interiores, lanzar una </a:t>
            </a:r>
            <a:r>
              <a:rPr lang="es-VE" sz="2000" b="1" dirty="0">
                <a:effectLst>
                  <a:outerShdw blurRad="38100" dist="38100" dir="2700000" algn="tl">
                    <a:srgbClr val="000000">
                      <a:alpha val="43137"/>
                    </a:srgbClr>
                  </a:outerShdw>
                </a:effectLst>
                <a:latin typeface="+mj-lt"/>
              </a:rPr>
              <a:t>mirada agradecida sobre la creación</a:t>
            </a:r>
            <a:r>
              <a:rPr lang="es-VE" sz="2000" dirty="0">
                <a:latin typeface="+mj-lt"/>
              </a:rPr>
              <a:t>, </a:t>
            </a:r>
            <a:r>
              <a:rPr lang="es-VE" sz="2000" b="1" dirty="0" smtClean="0">
                <a:effectLst>
                  <a:outerShdw blurRad="38100" dist="38100" dir="2700000" algn="tl">
                    <a:srgbClr val="000000">
                      <a:alpha val="43137"/>
                    </a:srgbClr>
                  </a:outerShdw>
                </a:effectLst>
                <a:latin typeface="+mj-lt"/>
              </a:rPr>
              <a:t>dejarnos tocar </a:t>
            </a:r>
            <a:r>
              <a:rPr lang="es-VE" sz="2000" b="1" dirty="0">
                <a:effectLst>
                  <a:outerShdw blurRad="38100" dist="38100" dir="2700000" algn="tl">
                    <a:srgbClr val="000000">
                      <a:alpha val="43137"/>
                    </a:srgbClr>
                  </a:outerShdw>
                </a:effectLst>
                <a:latin typeface="+mj-lt"/>
              </a:rPr>
              <a:t>el corazón por su realidad herida</a:t>
            </a:r>
            <a:r>
              <a:rPr lang="es-VE" sz="2000" dirty="0">
                <a:latin typeface="+mj-lt"/>
              </a:rPr>
              <a:t>, </a:t>
            </a:r>
            <a:r>
              <a:rPr lang="es-VE" sz="2000" b="1" dirty="0">
                <a:effectLst>
                  <a:outerShdw blurRad="38100" dist="38100" dir="2700000" algn="tl">
                    <a:srgbClr val="000000">
                      <a:alpha val="43137"/>
                    </a:srgbClr>
                  </a:outerShdw>
                </a:effectLst>
                <a:latin typeface="+mj-lt"/>
              </a:rPr>
              <a:t>adquirir un compromiso </a:t>
            </a:r>
            <a:r>
              <a:rPr lang="es-VE" sz="2000" dirty="0">
                <a:latin typeface="+mj-lt"/>
              </a:rPr>
              <a:t>personal </a:t>
            </a:r>
            <a:r>
              <a:rPr lang="es-VE" sz="2000" dirty="0" smtClean="0">
                <a:latin typeface="+mj-lt"/>
              </a:rPr>
              <a:t>y comunitario</a:t>
            </a:r>
            <a:r>
              <a:rPr lang="es-VE" sz="2000" dirty="0">
                <a:latin typeface="+mj-lt"/>
              </a:rPr>
              <a:t>, introducir </a:t>
            </a:r>
            <a:r>
              <a:rPr lang="es-VE" sz="2000" b="1" dirty="0">
                <a:effectLst>
                  <a:outerShdw blurRad="38100" dist="38100" dir="2700000" algn="tl">
                    <a:srgbClr val="000000">
                      <a:alpha val="43137"/>
                    </a:srgbClr>
                  </a:outerShdw>
                </a:effectLst>
                <a:latin typeface="+mj-lt"/>
              </a:rPr>
              <a:t>cambios en nuestros modos de vida </a:t>
            </a:r>
            <a:r>
              <a:rPr lang="es-VE" sz="2000" dirty="0">
                <a:latin typeface="+mj-lt"/>
              </a:rPr>
              <a:t>y </a:t>
            </a:r>
            <a:r>
              <a:rPr lang="es-VE" sz="2000" b="1" dirty="0">
                <a:effectLst>
                  <a:outerShdw blurRad="38100" dist="38100" dir="2700000" algn="tl">
                    <a:srgbClr val="000000">
                      <a:alpha val="43137"/>
                    </a:srgbClr>
                  </a:outerShdw>
                </a:effectLst>
                <a:latin typeface="+mj-lt"/>
              </a:rPr>
              <a:t>trabajar </a:t>
            </a:r>
            <a:r>
              <a:rPr lang="es-VE" sz="2000" b="1" dirty="0" smtClean="0">
                <a:effectLst>
                  <a:outerShdw blurRad="38100" dist="38100" dir="2700000" algn="tl">
                    <a:srgbClr val="000000">
                      <a:alpha val="43137"/>
                    </a:srgbClr>
                  </a:outerShdw>
                </a:effectLst>
                <a:latin typeface="+mj-lt"/>
              </a:rPr>
              <a:t>con decisión </a:t>
            </a:r>
            <a:r>
              <a:rPr lang="es-VE" sz="2000" dirty="0">
                <a:latin typeface="+mj-lt"/>
              </a:rPr>
              <a:t>en el ámbito cultural, institucional y </a:t>
            </a:r>
            <a:r>
              <a:rPr lang="es-VE" sz="2000" dirty="0" smtClean="0">
                <a:latin typeface="+mj-lt"/>
              </a:rPr>
              <a:t>político”</a:t>
            </a:r>
          </a:p>
        </p:txBody>
      </p:sp>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5"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1026" name="Picture 2" descr="D:\DATA_USUARIO\Documentos\Luis Rafael\DSAmb\Logo DSAMB completo.png"/>
          <p:cNvPicPr>
            <a:picLocks noChangeAspect="1" noChangeArrowheads="1"/>
          </p:cNvPicPr>
          <p:nvPr/>
        </p:nvPicPr>
        <p:blipFill>
          <a:blip r:embed="rId3" cstate="print"/>
          <a:srcRect/>
          <a:stretch>
            <a:fillRect/>
          </a:stretch>
        </p:blipFill>
        <p:spPr bwMode="auto">
          <a:xfrm>
            <a:off x="6144286" y="332656"/>
            <a:ext cx="2999714" cy="614214"/>
          </a:xfrm>
          <a:prstGeom prst="rect">
            <a:avLst/>
          </a:prstGeom>
          <a:noFill/>
        </p:spPr>
      </p:pic>
      <p:sp>
        <p:nvSpPr>
          <p:cNvPr id="7" name="6 Rectángulo"/>
          <p:cNvSpPr/>
          <p:nvPr/>
        </p:nvSpPr>
        <p:spPr>
          <a:xfrm>
            <a:off x="467544" y="1124744"/>
            <a:ext cx="8352928" cy="584775"/>
          </a:xfrm>
          <a:prstGeom prst="rect">
            <a:avLst/>
          </a:prstGeom>
        </p:spPr>
        <p:txBody>
          <a:bodyPr wrap="square">
            <a:spAutoFit/>
          </a:bodyPr>
          <a:lstStyle/>
          <a:p>
            <a:pPr algn="ctr"/>
            <a:r>
              <a:rPr lang="es-VE" sz="3200" b="1" dirty="0" smtClean="0">
                <a:solidFill>
                  <a:srgbClr val="006225"/>
                </a:solidFill>
              </a:rPr>
              <a:t>MOTIVACIONES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989856"/>
            <a:ext cx="7467600" cy="1143000"/>
          </a:xfrm>
        </p:spPr>
        <p:txBody>
          <a:bodyPr>
            <a:normAutofit fontScale="90000"/>
          </a:bodyPr>
          <a:lstStyle/>
          <a:p>
            <a:r>
              <a:rPr lang="es-VE" sz="4000" dirty="0" smtClean="0">
                <a:latin typeface="+mj-lt"/>
              </a:rPr>
              <a:t/>
            </a:r>
            <a:br>
              <a:rPr lang="es-VE" sz="4000" dirty="0" smtClean="0">
                <a:latin typeface="+mj-lt"/>
              </a:rPr>
            </a:br>
            <a:endParaRPr lang="es-VE" b="1" dirty="0">
              <a:solidFill>
                <a:srgbClr val="006225"/>
              </a:solidFill>
            </a:endParaRPr>
          </a:p>
        </p:txBody>
      </p:sp>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5"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1026" name="Picture 2" descr="D:\DATA_USUARIO\Documentos\Luis Rafael\DSAmb\Logo DSAMB completo.png"/>
          <p:cNvPicPr>
            <a:picLocks noChangeAspect="1" noChangeArrowheads="1"/>
          </p:cNvPicPr>
          <p:nvPr/>
        </p:nvPicPr>
        <p:blipFill>
          <a:blip r:embed="rId3" cstate="print"/>
          <a:srcRect/>
          <a:stretch>
            <a:fillRect/>
          </a:stretch>
        </p:blipFill>
        <p:spPr bwMode="auto">
          <a:xfrm>
            <a:off x="6144286" y="332656"/>
            <a:ext cx="2999714" cy="614214"/>
          </a:xfrm>
          <a:prstGeom prst="rect">
            <a:avLst/>
          </a:prstGeom>
          <a:noFill/>
        </p:spPr>
      </p:pic>
      <p:sp>
        <p:nvSpPr>
          <p:cNvPr id="7" name="6 Rectángulo"/>
          <p:cNvSpPr/>
          <p:nvPr/>
        </p:nvSpPr>
        <p:spPr>
          <a:xfrm>
            <a:off x="467544" y="908720"/>
            <a:ext cx="8352928" cy="584775"/>
          </a:xfrm>
          <a:prstGeom prst="rect">
            <a:avLst/>
          </a:prstGeom>
        </p:spPr>
        <p:txBody>
          <a:bodyPr wrap="square">
            <a:spAutoFit/>
          </a:bodyPr>
          <a:lstStyle/>
          <a:p>
            <a:pPr algn="ctr"/>
            <a:r>
              <a:rPr lang="es-VE" sz="3200" b="1" dirty="0" smtClean="0">
                <a:solidFill>
                  <a:srgbClr val="006225"/>
                </a:solidFill>
              </a:rPr>
              <a:t>TRABAJO REALIZADO</a:t>
            </a:r>
          </a:p>
        </p:txBody>
      </p:sp>
      <p:pic>
        <p:nvPicPr>
          <p:cNvPr id="6" name="Picture 2"/>
          <p:cNvPicPr>
            <a:picLocks noGrp="1" noChangeAspect="1" noChangeArrowheads="1"/>
          </p:cNvPicPr>
          <p:nvPr>
            <p:ph idx="1"/>
          </p:nvPr>
        </p:nvPicPr>
        <p:blipFill>
          <a:blip r:embed="rId4" cstate="print"/>
          <a:srcRect/>
          <a:stretch>
            <a:fillRect/>
          </a:stretch>
        </p:blipFill>
        <p:spPr bwMode="auto">
          <a:xfrm>
            <a:off x="1691680" y="1547147"/>
            <a:ext cx="5904656" cy="48819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989856"/>
            <a:ext cx="7467600" cy="1143000"/>
          </a:xfrm>
        </p:spPr>
        <p:txBody>
          <a:bodyPr/>
          <a:lstStyle/>
          <a:p>
            <a:pPr algn="ctr"/>
            <a:r>
              <a:rPr lang="es-VE" sz="4000" b="1" dirty="0" smtClean="0">
                <a:solidFill>
                  <a:srgbClr val="006225"/>
                </a:solidFill>
              </a:rPr>
              <a:t>CONTENIDO</a:t>
            </a:r>
            <a:endParaRPr lang="es-VE" b="1" dirty="0">
              <a:solidFill>
                <a:srgbClr val="006225"/>
              </a:solidFill>
            </a:endParaRPr>
          </a:p>
        </p:txBody>
      </p:sp>
      <p:sp>
        <p:nvSpPr>
          <p:cNvPr id="3" name="2 Marcador de contenido"/>
          <p:cNvSpPr>
            <a:spLocks noGrp="1"/>
          </p:cNvSpPr>
          <p:nvPr>
            <p:ph idx="1"/>
          </p:nvPr>
        </p:nvSpPr>
        <p:spPr>
          <a:xfrm>
            <a:off x="838200" y="2276872"/>
            <a:ext cx="7467600" cy="3484984"/>
          </a:xfrm>
        </p:spPr>
        <p:txBody>
          <a:bodyPr>
            <a:normAutofit fontScale="77500" lnSpcReduction="20000"/>
          </a:bodyPr>
          <a:lstStyle/>
          <a:p>
            <a:pPr>
              <a:buClr>
                <a:srgbClr val="006220"/>
              </a:buClr>
            </a:pPr>
            <a:r>
              <a:rPr lang="es-VE" dirty="0" smtClean="0">
                <a:latin typeface="+mj-lt"/>
              </a:rPr>
              <a:t>Ambiente y problemas ambientales</a:t>
            </a:r>
          </a:p>
          <a:p>
            <a:pPr>
              <a:buClr>
                <a:srgbClr val="006220"/>
              </a:buClr>
            </a:pPr>
            <a:endParaRPr lang="es-VE" dirty="0" smtClean="0">
              <a:latin typeface="+mj-lt"/>
            </a:endParaRPr>
          </a:p>
          <a:p>
            <a:pPr>
              <a:buClr>
                <a:srgbClr val="006220"/>
              </a:buClr>
            </a:pPr>
            <a:r>
              <a:rPr lang="es-VE" dirty="0" smtClean="0">
                <a:latin typeface="+mj-lt"/>
              </a:rPr>
              <a:t>Trabajando el Problema desde la Iglesia. </a:t>
            </a:r>
            <a:r>
              <a:rPr lang="es-VE" dirty="0" err="1" smtClean="0">
                <a:latin typeface="+mj-lt"/>
              </a:rPr>
              <a:t>Ecojesuits</a:t>
            </a:r>
            <a:r>
              <a:rPr lang="es-VE" dirty="0" smtClean="0">
                <a:latin typeface="+mj-lt"/>
              </a:rPr>
              <a:t> – La Encíclica</a:t>
            </a:r>
          </a:p>
          <a:p>
            <a:pPr>
              <a:buClr>
                <a:srgbClr val="006220"/>
              </a:buClr>
            </a:pPr>
            <a:endParaRPr lang="es-VE" dirty="0" smtClean="0">
              <a:latin typeface="+mj-lt"/>
            </a:endParaRPr>
          </a:p>
          <a:p>
            <a:pPr>
              <a:buClr>
                <a:srgbClr val="006220"/>
              </a:buClr>
            </a:pPr>
            <a:r>
              <a:rPr lang="es-VE" dirty="0" smtClean="0">
                <a:latin typeface="+mj-lt"/>
              </a:rPr>
              <a:t>Algunas respuestas al problema desde los ámbitos educativos</a:t>
            </a:r>
          </a:p>
          <a:p>
            <a:pPr>
              <a:buClr>
                <a:srgbClr val="006220"/>
              </a:buClr>
            </a:pPr>
            <a:endParaRPr lang="es-VE" dirty="0" smtClean="0">
              <a:latin typeface="+mj-lt"/>
            </a:endParaRPr>
          </a:p>
          <a:p>
            <a:pPr>
              <a:buClr>
                <a:srgbClr val="006220"/>
              </a:buClr>
            </a:pPr>
            <a:r>
              <a:rPr lang="es-VE" dirty="0" smtClean="0">
                <a:latin typeface="+mj-lt"/>
              </a:rPr>
              <a:t>Sesión de trabajo en grupos</a:t>
            </a:r>
          </a:p>
        </p:txBody>
      </p:sp>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5"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1026" name="Picture 2" descr="D:\DATA_USUARIO\Documentos\Luis Rafael\DSAmb\Logo DSAMB completo.png"/>
          <p:cNvPicPr>
            <a:picLocks noChangeAspect="1" noChangeArrowheads="1"/>
          </p:cNvPicPr>
          <p:nvPr/>
        </p:nvPicPr>
        <p:blipFill>
          <a:blip r:embed="rId3" cstate="print"/>
          <a:srcRect/>
          <a:stretch>
            <a:fillRect/>
          </a:stretch>
        </p:blipFill>
        <p:spPr bwMode="auto">
          <a:xfrm>
            <a:off x="6144286" y="332656"/>
            <a:ext cx="2999714" cy="61421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989856"/>
            <a:ext cx="7467600" cy="1143000"/>
          </a:xfrm>
        </p:spPr>
        <p:txBody>
          <a:bodyPr>
            <a:normAutofit fontScale="90000"/>
          </a:bodyPr>
          <a:lstStyle/>
          <a:p>
            <a:r>
              <a:rPr lang="es-VE" sz="4000" dirty="0" smtClean="0">
                <a:latin typeface="+mj-lt"/>
              </a:rPr>
              <a:t/>
            </a:r>
            <a:br>
              <a:rPr lang="es-VE" sz="4000" dirty="0" smtClean="0">
                <a:latin typeface="+mj-lt"/>
              </a:rPr>
            </a:br>
            <a:endParaRPr lang="es-VE" b="1" dirty="0">
              <a:solidFill>
                <a:srgbClr val="006225"/>
              </a:solidFill>
            </a:endParaRPr>
          </a:p>
        </p:txBody>
      </p:sp>
      <p:sp>
        <p:nvSpPr>
          <p:cNvPr id="3" name="2 Marcador de contenido"/>
          <p:cNvSpPr>
            <a:spLocks noGrp="1"/>
          </p:cNvSpPr>
          <p:nvPr>
            <p:ph idx="1"/>
          </p:nvPr>
        </p:nvSpPr>
        <p:spPr>
          <a:xfrm>
            <a:off x="827584" y="1916832"/>
            <a:ext cx="7467600" cy="4248472"/>
          </a:xfrm>
        </p:spPr>
        <p:txBody>
          <a:bodyPr>
            <a:normAutofit fontScale="77500" lnSpcReduction="20000"/>
          </a:bodyPr>
          <a:lstStyle/>
          <a:p>
            <a:pPr>
              <a:buClr>
                <a:srgbClr val="006220"/>
              </a:buClr>
              <a:buNone/>
            </a:pPr>
            <a:r>
              <a:rPr lang="es-VE" sz="2600" dirty="0" smtClean="0">
                <a:latin typeface="+mj-lt"/>
              </a:rPr>
              <a:t>Bajo el titulo</a:t>
            </a:r>
          </a:p>
          <a:p>
            <a:pPr>
              <a:buClr>
                <a:srgbClr val="006220"/>
              </a:buClr>
              <a:buNone/>
            </a:pPr>
            <a:r>
              <a:rPr lang="es-VE" sz="2600" dirty="0" smtClean="0">
                <a:latin typeface="+mj-lt"/>
              </a:rPr>
              <a:t>	</a:t>
            </a:r>
            <a:r>
              <a:rPr lang="es-VE" sz="2600" b="1" dirty="0" smtClean="0">
                <a:effectLst>
                  <a:outerShdw blurRad="38100" dist="38100" dir="2700000" algn="tl">
                    <a:srgbClr val="000000">
                      <a:alpha val="43137"/>
                    </a:srgbClr>
                  </a:outerShdw>
                </a:effectLst>
                <a:latin typeface="+mj-lt"/>
              </a:rPr>
              <a:t>“Lo que le esta pasando a nuestra casa”</a:t>
            </a:r>
            <a:r>
              <a:rPr lang="es-VE" sz="2600" dirty="0" smtClean="0">
                <a:latin typeface="+mj-lt"/>
              </a:rPr>
              <a:t>, la encíclica presenta de manera muy resumida, clara y con un lenguaje muy sencillo, el recuento de los principales problemas que caracterizan a la “la crisis ecológica actual”</a:t>
            </a:r>
          </a:p>
          <a:p>
            <a:pPr>
              <a:buClr>
                <a:srgbClr val="006220"/>
              </a:buClr>
              <a:buNone/>
            </a:pPr>
            <a:endParaRPr lang="es-VE" sz="2600" dirty="0">
              <a:latin typeface="+mj-lt"/>
            </a:endParaRPr>
          </a:p>
          <a:p>
            <a:pPr>
              <a:buClr>
                <a:srgbClr val="006220"/>
              </a:buClr>
              <a:buNone/>
            </a:pPr>
            <a:r>
              <a:rPr lang="es-VE" sz="2600" dirty="0" smtClean="0">
                <a:latin typeface="+mj-lt"/>
              </a:rPr>
              <a:t>	Incluye a los siguientes problemas:</a:t>
            </a:r>
          </a:p>
          <a:p>
            <a:pPr lvl="1">
              <a:buClr>
                <a:srgbClr val="006220"/>
              </a:buClr>
              <a:buFont typeface="Wingdings" pitchFamily="2" charset="2"/>
              <a:buChar char="ü"/>
            </a:pPr>
            <a:r>
              <a:rPr lang="es-VE" sz="2600" dirty="0" smtClean="0">
                <a:latin typeface="+mj-lt"/>
              </a:rPr>
              <a:t>Contaminación y Cambio Climático</a:t>
            </a:r>
          </a:p>
          <a:p>
            <a:pPr lvl="1">
              <a:buClr>
                <a:srgbClr val="006220"/>
              </a:buClr>
              <a:buFont typeface="Wingdings" pitchFamily="2" charset="2"/>
              <a:buChar char="ü"/>
            </a:pPr>
            <a:r>
              <a:rPr lang="es-VE" sz="2600" dirty="0" smtClean="0">
                <a:latin typeface="+mj-lt"/>
              </a:rPr>
              <a:t>La Cuestión del agua</a:t>
            </a:r>
          </a:p>
          <a:p>
            <a:pPr lvl="1">
              <a:buClr>
                <a:srgbClr val="006220"/>
              </a:buClr>
              <a:buFont typeface="Wingdings" pitchFamily="2" charset="2"/>
              <a:buChar char="ü"/>
            </a:pPr>
            <a:r>
              <a:rPr lang="es-VE" sz="2600" dirty="0" smtClean="0">
                <a:latin typeface="+mj-lt"/>
              </a:rPr>
              <a:t>Perdida de biodiversidad</a:t>
            </a:r>
          </a:p>
          <a:p>
            <a:pPr lvl="1">
              <a:buClr>
                <a:srgbClr val="006220"/>
              </a:buClr>
              <a:buFont typeface="Wingdings" pitchFamily="2" charset="2"/>
              <a:buChar char="ü"/>
            </a:pPr>
            <a:r>
              <a:rPr lang="es-VE" sz="2600" dirty="0" smtClean="0">
                <a:latin typeface="+mj-lt"/>
              </a:rPr>
              <a:t>Deterioro de la calidad de vida humana y degradación social</a:t>
            </a:r>
          </a:p>
          <a:p>
            <a:pPr lvl="1">
              <a:buClr>
                <a:srgbClr val="006220"/>
              </a:buClr>
              <a:buFont typeface="Wingdings" pitchFamily="2" charset="2"/>
              <a:buChar char="ü"/>
            </a:pPr>
            <a:r>
              <a:rPr lang="es-VE" sz="2600" dirty="0" smtClean="0">
                <a:latin typeface="+mj-lt"/>
              </a:rPr>
              <a:t>Inequidad Planetaria</a:t>
            </a:r>
          </a:p>
          <a:p>
            <a:pPr lvl="1">
              <a:buClr>
                <a:srgbClr val="006220"/>
              </a:buClr>
              <a:buFont typeface="Wingdings" pitchFamily="2" charset="2"/>
              <a:buChar char="ü"/>
            </a:pPr>
            <a:r>
              <a:rPr lang="es-VE" sz="2600" i="1" u="sng" dirty="0" smtClean="0">
                <a:latin typeface="+mj-lt"/>
              </a:rPr>
              <a:t>La debilidad de las reacciones</a:t>
            </a:r>
          </a:p>
          <a:p>
            <a:pPr lvl="1">
              <a:buClr>
                <a:srgbClr val="006220"/>
              </a:buClr>
              <a:buFont typeface="Wingdings" pitchFamily="2" charset="2"/>
              <a:buChar char="ü"/>
            </a:pPr>
            <a:r>
              <a:rPr lang="es-VE" sz="2600" i="1" u="sng" dirty="0" smtClean="0">
                <a:latin typeface="+mj-lt"/>
              </a:rPr>
              <a:t>Diversidad de opiniones</a:t>
            </a:r>
          </a:p>
          <a:p>
            <a:pPr lvl="1">
              <a:buClr>
                <a:srgbClr val="006220"/>
              </a:buClr>
              <a:buNone/>
            </a:pPr>
            <a:endParaRPr lang="es-VE" sz="1800" dirty="0" smtClean="0">
              <a:latin typeface="+mj-lt"/>
            </a:endParaRPr>
          </a:p>
          <a:p>
            <a:pPr>
              <a:buClr>
                <a:srgbClr val="006220"/>
              </a:buClr>
              <a:buNone/>
            </a:pPr>
            <a:endParaRPr lang="es-VE" sz="1800" dirty="0">
              <a:latin typeface="+mj-lt"/>
            </a:endParaRPr>
          </a:p>
          <a:p>
            <a:pPr>
              <a:buClr>
                <a:srgbClr val="006220"/>
              </a:buClr>
              <a:buNone/>
            </a:pPr>
            <a:endParaRPr lang="es-VE" sz="1800" dirty="0" smtClean="0">
              <a:latin typeface="+mj-lt"/>
            </a:endParaRPr>
          </a:p>
        </p:txBody>
      </p:sp>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5"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1026" name="Picture 2" descr="D:\DATA_USUARIO\Documentos\Luis Rafael\DSAmb\Logo DSAMB completo.png"/>
          <p:cNvPicPr>
            <a:picLocks noChangeAspect="1" noChangeArrowheads="1"/>
          </p:cNvPicPr>
          <p:nvPr/>
        </p:nvPicPr>
        <p:blipFill>
          <a:blip r:embed="rId3" cstate="print"/>
          <a:srcRect/>
          <a:stretch>
            <a:fillRect/>
          </a:stretch>
        </p:blipFill>
        <p:spPr bwMode="auto">
          <a:xfrm>
            <a:off x="6144286" y="332656"/>
            <a:ext cx="2999714" cy="614214"/>
          </a:xfrm>
          <a:prstGeom prst="rect">
            <a:avLst/>
          </a:prstGeom>
          <a:noFill/>
        </p:spPr>
      </p:pic>
      <p:sp>
        <p:nvSpPr>
          <p:cNvPr id="7" name="6 Rectángulo"/>
          <p:cNvSpPr/>
          <p:nvPr/>
        </p:nvSpPr>
        <p:spPr>
          <a:xfrm>
            <a:off x="467544" y="1124744"/>
            <a:ext cx="8352928" cy="461665"/>
          </a:xfrm>
          <a:prstGeom prst="rect">
            <a:avLst/>
          </a:prstGeom>
        </p:spPr>
        <p:txBody>
          <a:bodyPr wrap="square">
            <a:spAutoFit/>
          </a:bodyPr>
          <a:lstStyle/>
          <a:p>
            <a:pPr>
              <a:buClr>
                <a:srgbClr val="006220"/>
              </a:buClr>
            </a:pPr>
            <a:r>
              <a:rPr lang="es-VE" sz="2400" dirty="0" smtClean="0">
                <a:solidFill>
                  <a:srgbClr val="006225"/>
                </a:solidFill>
                <a:effectLst>
                  <a:outerShdw blurRad="38100" dist="38100" dir="2700000" algn="tl">
                    <a:srgbClr val="000000">
                      <a:alpha val="43137"/>
                    </a:srgbClr>
                  </a:outerShdw>
                </a:effectLst>
              </a:rPr>
              <a:t>LOS PROBLEMAS AMBIENTALES PRESENTADOS EN LA ENCÍCLICA</a:t>
            </a:r>
          </a:p>
        </p:txBody>
      </p:sp>
      <p:sp>
        <p:nvSpPr>
          <p:cNvPr id="8" name="7 Rectángulo"/>
          <p:cNvSpPr/>
          <p:nvPr/>
        </p:nvSpPr>
        <p:spPr>
          <a:xfrm>
            <a:off x="539552" y="548680"/>
            <a:ext cx="8352928" cy="584775"/>
          </a:xfrm>
          <a:prstGeom prst="rect">
            <a:avLst/>
          </a:prstGeom>
        </p:spPr>
        <p:txBody>
          <a:bodyPr wrap="square">
            <a:spAutoFit/>
          </a:bodyPr>
          <a:lstStyle/>
          <a:p>
            <a:r>
              <a:rPr lang="es-VE" sz="3200" dirty="0" smtClean="0">
                <a:solidFill>
                  <a:srgbClr val="006225"/>
                </a:solidFill>
                <a:effectLst>
                  <a:outerShdw blurRad="38100" dist="38100" dir="2700000" algn="tl">
                    <a:srgbClr val="000000">
                      <a:alpha val="43137"/>
                    </a:srgbClr>
                  </a:outerShdw>
                </a:effectLst>
              </a:rPr>
              <a:t>LA ENCICLICA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989856"/>
            <a:ext cx="7467600" cy="1143000"/>
          </a:xfrm>
        </p:spPr>
        <p:txBody>
          <a:bodyPr>
            <a:normAutofit fontScale="90000"/>
          </a:bodyPr>
          <a:lstStyle/>
          <a:p>
            <a:r>
              <a:rPr lang="es-VE" sz="4000" dirty="0" smtClean="0">
                <a:latin typeface="+mj-lt"/>
              </a:rPr>
              <a:t/>
            </a:r>
            <a:br>
              <a:rPr lang="es-VE" sz="4000" dirty="0" smtClean="0">
                <a:latin typeface="+mj-lt"/>
              </a:rPr>
            </a:br>
            <a:endParaRPr lang="es-VE" b="1" dirty="0">
              <a:solidFill>
                <a:srgbClr val="006225"/>
              </a:solidFill>
            </a:endParaRPr>
          </a:p>
        </p:txBody>
      </p:sp>
      <p:sp>
        <p:nvSpPr>
          <p:cNvPr id="3" name="2 Marcador de contenido"/>
          <p:cNvSpPr>
            <a:spLocks noGrp="1"/>
          </p:cNvSpPr>
          <p:nvPr>
            <p:ph idx="1"/>
          </p:nvPr>
        </p:nvSpPr>
        <p:spPr>
          <a:xfrm>
            <a:off x="755576" y="1340768"/>
            <a:ext cx="7467600" cy="4968552"/>
          </a:xfrm>
        </p:spPr>
        <p:txBody>
          <a:bodyPr>
            <a:noAutofit/>
          </a:bodyPr>
          <a:lstStyle/>
          <a:p>
            <a:pPr>
              <a:buClr>
                <a:srgbClr val="006220"/>
              </a:buClr>
              <a:buNone/>
            </a:pPr>
            <a:r>
              <a:rPr lang="es-VE" sz="3000" b="1" dirty="0" smtClean="0">
                <a:effectLst>
                  <a:outerShdw blurRad="38100" dist="38100" dir="2700000" algn="tl">
                    <a:srgbClr val="000000">
                      <a:alpha val="43137"/>
                    </a:srgbClr>
                  </a:outerShdw>
                </a:effectLst>
                <a:latin typeface="+mj-lt"/>
              </a:rPr>
              <a:t>Contaminación y Cambio Climático</a:t>
            </a:r>
            <a:endParaRPr lang="es-VE" sz="2600" i="1" u="sng" dirty="0" smtClean="0">
              <a:latin typeface="+mj-lt"/>
            </a:endParaRPr>
          </a:p>
          <a:p>
            <a:pPr>
              <a:buClr>
                <a:srgbClr val="006220"/>
              </a:buClr>
              <a:buNone/>
            </a:pPr>
            <a:endParaRPr lang="es-VE" sz="1800" dirty="0" smtClean="0"/>
          </a:p>
          <a:p>
            <a:pPr>
              <a:buClr>
                <a:srgbClr val="006220"/>
              </a:buClr>
              <a:buNone/>
            </a:pPr>
            <a:r>
              <a:rPr lang="es-VE" sz="1800" b="1" dirty="0" smtClean="0"/>
              <a:t>Contaminación atmosférica y salud, población vulnerable</a:t>
            </a:r>
            <a:r>
              <a:rPr lang="es-VE" sz="1800" dirty="0" smtClean="0"/>
              <a:t>.</a:t>
            </a:r>
          </a:p>
          <a:p>
            <a:pPr lvl="1">
              <a:buClr>
                <a:srgbClr val="006220"/>
              </a:buClr>
              <a:buNone/>
            </a:pPr>
            <a:r>
              <a:rPr lang="es-VE" sz="1800" dirty="0" smtClean="0"/>
              <a:t>La contaminación a la que se exponen los mas pobres</a:t>
            </a:r>
          </a:p>
          <a:p>
            <a:pPr lvl="1">
              <a:buClr>
                <a:srgbClr val="006220"/>
              </a:buClr>
              <a:buNone/>
            </a:pPr>
            <a:r>
              <a:rPr lang="es-VE" sz="1800" dirty="0" smtClean="0"/>
              <a:t>La contaminación producida por el transporte y las industrias</a:t>
            </a:r>
          </a:p>
          <a:p>
            <a:pPr lvl="1">
              <a:buClr>
                <a:srgbClr val="006220"/>
              </a:buClr>
              <a:buNone/>
            </a:pPr>
            <a:r>
              <a:rPr lang="es-VE" sz="1800" dirty="0" smtClean="0"/>
              <a:t>La contaminación producida por la agricultura</a:t>
            </a:r>
          </a:p>
          <a:p>
            <a:pPr>
              <a:buClr>
                <a:srgbClr val="006220"/>
              </a:buClr>
              <a:buNone/>
            </a:pPr>
            <a:r>
              <a:rPr lang="es-VE" sz="1800" b="1" dirty="0" smtClean="0"/>
              <a:t>Contaminación producida por residuos y desechos peligrosos</a:t>
            </a:r>
          </a:p>
          <a:p>
            <a:pPr lvl="1">
              <a:buClr>
                <a:srgbClr val="006220"/>
              </a:buClr>
              <a:buNone/>
            </a:pPr>
            <a:r>
              <a:rPr lang="es-VE" sz="1800" dirty="0" smtClean="0"/>
              <a:t>Problemas relacionados con la bioacumulacion de sustancias toxicas</a:t>
            </a:r>
          </a:p>
          <a:p>
            <a:pPr lvl="1">
              <a:buNone/>
            </a:pPr>
            <a:endParaRPr lang="es-VE" sz="1400" dirty="0"/>
          </a:p>
          <a:p>
            <a:pPr>
              <a:buNone/>
            </a:pPr>
            <a:r>
              <a:rPr lang="es-VE" sz="2200" dirty="0" smtClean="0"/>
              <a:t>	“</a:t>
            </a:r>
            <a:r>
              <a:rPr lang="es-VE" sz="1800" i="1" dirty="0" smtClean="0"/>
              <a:t>Estos </a:t>
            </a:r>
            <a:r>
              <a:rPr lang="es-VE" sz="1800" i="1" dirty="0"/>
              <a:t>problemas están íntimamente ligados a la cultura del </a:t>
            </a:r>
            <a:r>
              <a:rPr lang="es-VE" sz="1800" i="1" dirty="0" smtClean="0"/>
              <a:t>descarte”</a:t>
            </a:r>
            <a:endParaRPr lang="es-VE" sz="1800" i="1" dirty="0"/>
          </a:p>
          <a:p>
            <a:pPr>
              <a:buNone/>
            </a:pPr>
            <a:r>
              <a:rPr lang="es-VE" sz="1800" dirty="0" smtClean="0"/>
              <a:t>	</a:t>
            </a:r>
          </a:p>
          <a:p>
            <a:pPr>
              <a:buNone/>
            </a:pPr>
            <a:r>
              <a:rPr lang="es-VE" sz="1800" dirty="0"/>
              <a:t>	</a:t>
            </a:r>
            <a:r>
              <a:rPr lang="es-VE" sz="1800" dirty="0" smtClean="0"/>
              <a:t>“</a:t>
            </a:r>
            <a:r>
              <a:rPr lang="es-VE" sz="1800" i="1" dirty="0" smtClean="0"/>
              <a:t>Todavía </a:t>
            </a:r>
            <a:r>
              <a:rPr lang="es-VE" sz="1800" i="1" dirty="0"/>
              <a:t>no se ha logrado adoptar un </a:t>
            </a:r>
            <a:r>
              <a:rPr lang="es-VE" sz="1800" b="1" i="1" dirty="0">
                <a:effectLst>
                  <a:outerShdw blurRad="38100" dist="38100" dir="2700000" algn="tl">
                    <a:srgbClr val="000000">
                      <a:alpha val="43137"/>
                    </a:srgbClr>
                  </a:outerShdw>
                </a:effectLst>
              </a:rPr>
              <a:t>modelo circular de producción </a:t>
            </a:r>
            <a:r>
              <a:rPr lang="es-VE" sz="1800" i="1" dirty="0"/>
              <a:t>que asegure recursos para todos y para las generaciones futuras, y que supone limitar al máximo el uso de los recursos no renovables, moderar el consumo, maximizar la eficiencia del aprovechamiento, reutilizar y </a:t>
            </a:r>
            <a:r>
              <a:rPr lang="es-VE" sz="1800" i="1" dirty="0" smtClean="0"/>
              <a:t>reciclar” </a:t>
            </a:r>
            <a:endParaRPr lang="es-VE" sz="1800" i="1" dirty="0"/>
          </a:p>
          <a:p>
            <a:pPr lvl="1">
              <a:buClr>
                <a:srgbClr val="006220"/>
              </a:buClr>
              <a:buNone/>
            </a:pPr>
            <a:endParaRPr lang="es-VE" sz="1800" dirty="0" smtClean="0"/>
          </a:p>
          <a:p>
            <a:pPr lvl="1">
              <a:buClr>
                <a:srgbClr val="006220"/>
              </a:buClr>
              <a:buNone/>
            </a:pPr>
            <a:endParaRPr lang="es-VE" sz="1600" dirty="0">
              <a:latin typeface="+mj-lt"/>
            </a:endParaRPr>
          </a:p>
          <a:p>
            <a:pPr>
              <a:buClr>
                <a:srgbClr val="006220"/>
              </a:buClr>
              <a:buNone/>
            </a:pPr>
            <a:endParaRPr lang="es-VE" sz="2000" dirty="0" smtClean="0">
              <a:latin typeface="+mj-lt"/>
            </a:endParaRPr>
          </a:p>
        </p:txBody>
      </p:sp>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5"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1026" name="Picture 2" descr="D:\DATA_USUARIO\Documentos\Luis Rafael\DSAmb\Logo DSAMB completo.png"/>
          <p:cNvPicPr>
            <a:picLocks noChangeAspect="1" noChangeArrowheads="1"/>
          </p:cNvPicPr>
          <p:nvPr/>
        </p:nvPicPr>
        <p:blipFill>
          <a:blip r:embed="rId3" cstate="print"/>
          <a:srcRect/>
          <a:stretch>
            <a:fillRect/>
          </a:stretch>
        </p:blipFill>
        <p:spPr bwMode="auto">
          <a:xfrm>
            <a:off x="6144286" y="332656"/>
            <a:ext cx="2999714" cy="614214"/>
          </a:xfrm>
          <a:prstGeom prst="rect">
            <a:avLst/>
          </a:prstGeom>
          <a:noFill/>
        </p:spPr>
      </p:pic>
      <p:sp>
        <p:nvSpPr>
          <p:cNvPr id="7" name="6 Rectángulo"/>
          <p:cNvSpPr/>
          <p:nvPr/>
        </p:nvSpPr>
        <p:spPr>
          <a:xfrm>
            <a:off x="467544" y="908720"/>
            <a:ext cx="8352928" cy="584775"/>
          </a:xfrm>
          <a:prstGeom prst="rect">
            <a:avLst/>
          </a:prstGeom>
        </p:spPr>
        <p:txBody>
          <a:bodyPr wrap="square">
            <a:spAutoFit/>
          </a:bodyPr>
          <a:lstStyle/>
          <a:p>
            <a:pPr>
              <a:buClr>
                <a:srgbClr val="006220"/>
              </a:buClr>
            </a:pPr>
            <a:r>
              <a:rPr lang="es-VE" sz="3200" b="1" dirty="0" smtClean="0">
                <a:solidFill>
                  <a:srgbClr val="006225"/>
                </a:solidFill>
                <a:effectLst>
                  <a:outerShdw blurRad="38100" dist="38100" dir="2700000" algn="tl">
                    <a:srgbClr val="000000">
                      <a:alpha val="43137"/>
                    </a:srgbClr>
                  </a:outerShdw>
                </a:effectLst>
              </a:rPr>
              <a:t>“LO QUE LE ESTA PASANDO A NUESTRA CASA”</a:t>
            </a:r>
            <a:endParaRPr lang="es-VE" sz="3200" dirty="0" smtClean="0">
              <a:solidFill>
                <a:srgbClr val="006225"/>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989856"/>
            <a:ext cx="7467600" cy="1143000"/>
          </a:xfrm>
        </p:spPr>
        <p:txBody>
          <a:bodyPr>
            <a:normAutofit fontScale="90000"/>
          </a:bodyPr>
          <a:lstStyle/>
          <a:p>
            <a:r>
              <a:rPr lang="es-VE" sz="4000" dirty="0" smtClean="0">
                <a:latin typeface="+mj-lt"/>
              </a:rPr>
              <a:t/>
            </a:r>
            <a:br>
              <a:rPr lang="es-VE" sz="4000" dirty="0" smtClean="0">
                <a:latin typeface="+mj-lt"/>
              </a:rPr>
            </a:br>
            <a:endParaRPr lang="es-VE" b="1" dirty="0">
              <a:solidFill>
                <a:srgbClr val="006225"/>
              </a:solidFill>
            </a:endParaRPr>
          </a:p>
        </p:txBody>
      </p:sp>
      <p:sp>
        <p:nvSpPr>
          <p:cNvPr id="3" name="2 Marcador de contenido"/>
          <p:cNvSpPr>
            <a:spLocks noGrp="1"/>
          </p:cNvSpPr>
          <p:nvPr>
            <p:ph idx="1"/>
          </p:nvPr>
        </p:nvSpPr>
        <p:spPr>
          <a:xfrm>
            <a:off x="755576" y="1340768"/>
            <a:ext cx="7467600" cy="4968552"/>
          </a:xfrm>
        </p:spPr>
        <p:txBody>
          <a:bodyPr>
            <a:noAutofit/>
          </a:bodyPr>
          <a:lstStyle/>
          <a:p>
            <a:pPr>
              <a:buClr>
                <a:srgbClr val="006220"/>
              </a:buClr>
              <a:buNone/>
            </a:pPr>
            <a:r>
              <a:rPr lang="es-VE" sz="3000" b="1" dirty="0" smtClean="0">
                <a:effectLst>
                  <a:outerShdw blurRad="38100" dist="38100" dir="2700000" algn="tl">
                    <a:srgbClr val="000000">
                      <a:alpha val="43137"/>
                    </a:srgbClr>
                  </a:outerShdw>
                </a:effectLst>
                <a:latin typeface="+mj-lt"/>
              </a:rPr>
              <a:t>Contaminación y Cambio Climático</a:t>
            </a:r>
            <a:endParaRPr lang="es-VE" sz="2600" i="1" u="sng" dirty="0" smtClean="0">
              <a:latin typeface="+mj-lt"/>
            </a:endParaRPr>
          </a:p>
          <a:p>
            <a:pPr>
              <a:buClr>
                <a:srgbClr val="006220"/>
              </a:buClr>
              <a:buNone/>
            </a:pPr>
            <a:r>
              <a:rPr lang="es-VE" sz="1800" b="1" dirty="0" smtClean="0"/>
              <a:t>Cambio climático</a:t>
            </a:r>
            <a:r>
              <a:rPr lang="es-VE" sz="1800" dirty="0" smtClean="0"/>
              <a:t>.</a:t>
            </a:r>
          </a:p>
          <a:p>
            <a:pPr lvl="1">
              <a:buClr>
                <a:srgbClr val="006220"/>
              </a:buClr>
              <a:buFont typeface="Wingdings" pitchFamily="2" charset="2"/>
              <a:buChar char="ü"/>
            </a:pPr>
            <a:r>
              <a:rPr lang="es-VE" sz="1800" dirty="0" smtClean="0"/>
              <a:t>Consenso científico en cuanto al calentamiento del sistema climático</a:t>
            </a:r>
          </a:p>
          <a:p>
            <a:pPr lvl="1">
              <a:buClr>
                <a:srgbClr val="006220"/>
              </a:buClr>
              <a:buFont typeface="Wingdings" pitchFamily="2" charset="2"/>
              <a:buChar char="ü"/>
            </a:pPr>
            <a:r>
              <a:rPr lang="es-VE" sz="1800" dirty="0" smtClean="0"/>
              <a:t>Incrementos en concentraciones de GEI emitidos por la actividad humana</a:t>
            </a:r>
          </a:p>
          <a:p>
            <a:pPr lvl="1">
              <a:buClr>
                <a:srgbClr val="006220"/>
              </a:buClr>
              <a:buFont typeface="Wingdings" pitchFamily="2" charset="2"/>
              <a:buChar char="ü"/>
            </a:pPr>
            <a:r>
              <a:rPr lang="es-VE" sz="1800" dirty="0" smtClean="0"/>
              <a:t>Uso intensivo de combustibles fósiles y cambio de usos del suelo</a:t>
            </a:r>
          </a:p>
          <a:p>
            <a:pPr lvl="1">
              <a:buClr>
                <a:srgbClr val="006220"/>
              </a:buClr>
              <a:buFont typeface="Wingdings" pitchFamily="2" charset="2"/>
              <a:buChar char="ü"/>
            </a:pPr>
            <a:r>
              <a:rPr lang="es-VE" sz="1800" dirty="0" smtClean="0"/>
              <a:t>Extinción de parte de la biodiversidad del planeta</a:t>
            </a:r>
          </a:p>
          <a:p>
            <a:pPr lvl="1">
              <a:buClr>
                <a:srgbClr val="006220"/>
              </a:buClr>
              <a:buFont typeface="Wingdings" pitchFamily="2" charset="2"/>
              <a:buChar char="ü"/>
            </a:pPr>
            <a:r>
              <a:rPr lang="es-VE" sz="1800" dirty="0" smtClean="0"/>
              <a:t>Derretimiento de hielos polares y planicies de altura y liberación de  CH4</a:t>
            </a:r>
          </a:p>
          <a:p>
            <a:pPr lvl="1">
              <a:buClr>
                <a:srgbClr val="006220"/>
              </a:buClr>
              <a:buFont typeface="Wingdings" pitchFamily="2" charset="2"/>
              <a:buChar char="ü"/>
            </a:pPr>
            <a:r>
              <a:rPr lang="es-VE" sz="1800" dirty="0" smtClean="0"/>
              <a:t>Crecimiento del nivel del mar</a:t>
            </a:r>
          </a:p>
          <a:p>
            <a:pPr lvl="1">
              <a:buClr>
                <a:srgbClr val="006220"/>
              </a:buClr>
              <a:buFont typeface="Wingdings" pitchFamily="2" charset="2"/>
              <a:buChar char="ü"/>
            </a:pPr>
            <a:r>
              <a:rPr lang="es-VE" sz="1800" dirty="0" smtClean="0"/>
              <a:t>Caracteriza al cambio climático como:</a:t>
            </a:r>
          </a:p>
          <a:p>
            <a:pPr lvl="1">
              <a:buNone/>
            </a:pPr>
            <a:r>
              <a:rPr lang="es-VE" sz="1400" dirty="0" smtClean="0"/>
              <a:t>	</a:t>
            </a:r>
            <a:r>
              <a:rPr lang="es-VE" sz="1800" i="1" dirty="0" smtClean="0"/>
              <a:t>“un </a:t>
            </a:r>
            <a:r>
              <a:rPr lang="es-VE" sz="1800" i="1" dirty="0"/>
              <a:t>problema global con graves dimensiones ambientales, sociales, económicas, distributivas y políticas, y plantea uno de los principales desafíos actuales para la </a:t>
            </a:r>
            <a:r>
              <a:rPr lang="es-VE" sz="1800" i="1" dirty="0" smtClean="0"/>
              <a:t>humanidad “</a:t>
            </a:r>
          </a:p>
          <a:p>
            <a:pPr lvl="1">
              <a:buFont typeface="Wingdings" pitchFamily="2" charset="2"/>
              <a:buChar char="ü"/>
            </a:pPr>
            <a:r>
              <a:rPr lang="es-VE" sz="1800" dirty="0" smtClean="0"/>
              <a:t>Los peores impactos serán sobre países en desarrollo y la población vulnerable</a:t>
            </a:r>
            <a:endParaRPr lang="es-VE" sz="1800" dirty="0"/>
          </a:p>
          <a:p>
            <a:pPr lvl="1">
              <a:buClr>
                <a:srgbClr val="006220"/>
              </a:buClr>
              <a:buNone/>
            </a:pPr>
            <a:endParaRPr lang="es-VE" sz="1800" dirty="0" smtClean="0"/>
          </a:p>
          <a:p>
            <a:pPr lvl="1">
              <a:buClr>
                <a:srgbClr val="006220"/>
              </a:buClr>
              <a:buNone/>
            </a:pPr>
            <a:endParaRPr lang="es-VE" sz="1800" dirty="0" smtClean="0"/>
          </a:p>
          <a:p>
            <a:pPr lvl="1">
              <a:buClr>
                <a:srgbClr val="006220"/>
              </a:buClr>
              <a:buNone/>
            </a:pPr>
            <a:endParaRPr lang="es-VE" sz="1800" dirty="0" smtClean="0"/>
          </a:p>
          <a:p>
            <a:pPr lvl="1">
              <a:buClr>
                <a:srgbClr val="006220"/>
              </a:buClr>
              <a:buNone/>
            </a:pPr>
            <a:endParaRPr lang="es-VE" sz="1600" dirty="0">
              <a:latin typeface="+mj-lt"/>
            </a:endParaRPr>
          </a:p>
          <a:p>
            <a:pPr>
              <a:buClr>
                <a:srgbClr val="006220"/>
              </a:buClr>
              <a:buNone/>
            </a:pPr>
            <a:endParaRPr lang="es-VE" sz="2000" dirty="0" smtClean="0">
              <a:latin typeface="+mj-lt"/>
            </a:endParaRPr>
          </a:p>
        </p:txBody>
      </p:sp>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5"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1026" name="Picture 2" descr="D:\DATA_USUARIO\Documentos\Luis Rafael\DSAmb\Logo DSAMB completo.png"/>
          <p:cNvPicPr>
            <a:picLocks noChangeAspect="1" noChangeArrowheads="1"/>
          </p:cNvPicPr>
          <p:nvPr/>
        </p:nvPicPr>
        <p:blipFill>
          <a:blip r:embed="rId3" cstate="print"/>
          <a:srcRect/>
          <a:stretch>
            <a:fillRect/>
          </a:stretch>
        </p:blipFill>
        <p:spPr bwMode="auto">
          <a:xfrm>
            <a:off x="6144286" y="332656"/>
            <a:ext cx="2999714" cy="614214"/>
          </a:xfrm>
          <a:prstGeom prst="rect">
            <a:avLst/>
          </a:prstGeom>
          <a:noFill/>
        </p:spPr>
      </p:pic>
      <p:sp>
        <p:nvSpPr>
          <p:cNvPr id="7" name="6 Rectángulo"/>
          <p:cNvSpPr/>
          <p:nvPr/>
        </p:nvSpPr>
        <p:spPr>
          <a:xfrm>
            <a:off x="467544" y="908720"/>
            <a:ext cx="8352928" cy="584775"/>
          </a:xfrm>
          <a:prstGeom prst="rect">
            <a:avLst/>
          </a:prstGeom>
        </p:spPr>
        <p:txBody>
          <a:bodyPr wrap="square">
            <a:spAutoFit/>
          </a:bodyPr>
          <a:lstStyle/>
          <a:p>
            <a:pPr>
              <a:buClr>
                <a:srgbClr val="006220"/>
              </a:buClr>
            </a:pPr>
            <a:r>
              <a:rPr lang="es-VE" sz="3200" b="1" dirty="0" smtClean="0">
                <a:solidFill>
                  <a:srgbClr val="006225"/>
                </a:solidFill>
                <a:effectLst>
                  <a:outerShdw blurRad="38100" dist="38100" dir="2700000" algn="tl">
                    <a:srgbClr val="000000">
                      <a:alpha val="43137"/>
                    </a:srgbClr>
                  </a:outerShdw>
                </a:effectLst>
              </a:rPr>
              <a:t>“LO QUE LE ESTA PASANDO A NUESTRA CASA”</a:t>
            </a:r>
            <a:endParaRPr lang="es-VE" sz="3200" dirty="0" smtClean="0">
              <a:solidFill>
                <a:srgbClr val="006225"/>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989856"/>
            <a:ext cx="7467600" cy="1143000"/>
          </a:xfrm>
        </p:spPr>
        <p:txBody>
          <a:bodyPr>
            <a:normAutofit fontScale="90000"/>
          </a:bodyPr>
          <a:lstStyle/>
          <a:p>
            <a:r>
              <a:rPr lang="es-VE" sz="4000" dirty="0" smtClean="0">
                <a:latin typeface="+mj-lt"/>
              </a:rPr>
              <a:t/>
            </a:r>
            <a:br>
              <a:rPr lang="es-VE" sz="4000" dirty="0" smtClean="0">
                <a:latin typeface="+mj-lt"/>
              </a:rPr>
            </a:br>
            <a:endParaRPr lang="es-VE" b="1" dirty="0">
              <a:solidFill>
                <a:srgbClr val="006225"/>
              </a:solidFill>
            </a:endParaRPr>
          </a:p>
        </p:txBody>
      </p:sp>
      <p:sp>
        <p:nvSpPr>
          <p:cNvPr id="3" name="2 Marcador de contenido"/>
          <p:cNvSpPr>
            <a:spLocks noGrp="1"/>
          </p:cNvSpPr>
          <p:nvPr>
            <p:ph idx="1"/>
          </p:nvPr>
        </p:nvSpPr>
        <p:spPr>
          <a:xfrm>
            <a:off x="755576" y="1412776"/>
            <a:ext cx="7467600" cy="4968552"/>
          </a:xfrm>
        </p:spPr>
        <p:txBody>
          <a:bodyPr>
            <a:noAutofit/>
          </a:bodyPr>
          <a:lstStyle/>
          <a:p>
            <a:pPr>
              <a:buClr>
                <a:srgbClr val="006220"/>
              </a:buClr>
              <a:buNone/>
            </a:pPr>
            <a:r>
              <a:rPr lang="es-VE" sz="3000" b="1" dirty="0" smtClean="0">
                <a:effectLst>
                  <a:outerShdw blurRad="38100" dist="38100" dir="2700000" algn="tl">
                    <a:srgbClr val="000000">
                      <a:alpha val="43137"/>
                    </a:srgbClr>
                  </a:outerShdw>
                </a:effectLst>
                <a:latin typeface="+mj-lt"/>
              </a:rPr>
              <a:t>La cuestión del agua</a:t>
            </a:r>
            <a:endParaRPr lang="es-VE" sz="2600" i="1" u="sng" dirty="0" smtClean="0">
              <a:latin typeface="+mj-lt"/>
            </a:endParaRPr>
          </a:p>
          <a:p>
            <a:pPr>
              <a:buClr>
                <a:srgbClr val="006220"/>
              </a:buClr>
              <a:buNone/>
            </a:pPr>
            <a:r>
              <a:rPr lang="es-VE" sz="1800" b="1" dirty="0" smtClean="0"/>
              <a:t>La demanda de agua supera la oferta sostenible</a:t>
            </a:r>
          </a:p>
          <a:p>
            <a:pPr>
              <a:buClr>
                <a:srgbClr val="006220"/>
              </a:buClr>
              <a:buNone/>
            </a:pPr>
            <a:r>
              <a:rPr lang="es-VE" sz="1800" b="1" dirty="0" smtClean="0"/>
              <a:t>“La pobreza del agua social” Disponibilidad y calidad, enfermedades hídricas</a:t>
            </a:r>
          </a:p>
          <a:p>
            <a:pPr>
              <a:buClr>
                <a:srgbClr val="006220"/>
              </a:buClr>
              <a:buNone/>
            </a:pPr>
            <a:r>
              <a:rPr lang="es-VE" sz="1800" b="1" dirty="0" smtClean="0"/>
              <a:t>La privatización de este recurso avanza y amenaza el acceso al agua de los mas pobres</a:t>
            </a:r>
          </a:p>
          <a:p>
            <a:pPr algn="just">
              <a:buNone/>
            </a:pPr>
            <a:r>
              <a:rPr lang="es-VE" sz="1800" dirty="0" smtClean="0"/>
              <a:t>	“Pero </a:t>
            </a:r>
            <a:r>
              <a:rPr lang="es-VE" sz="1800" dirty="0"/>
              <a:t>se advierte un derroche de agua no sólo en países desarrollados, sino también en aquellos menos desarrollados que poseen grandes reservas</a:t>
            </a:r>
            <a:r>
              <a:rPr lang="es-VE" sz="1800" dirty="0" smtClean="0"/>
              <a:t>. Esto </a:t>
            </a:r>
            <a:r>
              <a:rPr lang="es-VE" sz="1800" dirty="0"/>
              <a:t>muestra que el problema del agua es en parte una cuestión educativa y </a:t>
            </a:r>
            <a:r>
              <a:rPr lang="es-VE" sz="1800" dirty="0" smtClean="0"/>
              <a:t>cultural”</a:t>
            </a:r>
            <a:endParaRPr lang="es-VE" sz="1800" dirty="0"/>
          </a:p>
          <a:p>
            <a:pPr>
              <a:buClr>
                <a:srgbClr val="006220"/>
              </a:buClr>
              <a:buNone/>
            </a:pPr>
            <a:r>
              <a:rPr lang="es-VE" sz="2800" b="1" dirty="0" smtClean="0">
                <a:effectLst>
                  <a:outerShdw blurRad="38100" dist="38100" dir="2700000" algn="tl">
                    <a:srgbClr val="000000">
                      <a:alpha val="43137"/>
                    </a:srgbClr>
                  </a:outerShdw>
                </a:effectLst>
              </a:rPr>
              <a:t>Perdida de biodiversidad</a:t>
            </a:r>
            <a:endParaRPr lang="es-VE" sz="2800" i="1" u="sng" dirty="0"/>
          </a:p>
          <a:p>
            <a:pPr>
              <a:buClr>
                <a:srgbClr val="006220"/>
              </a:buClr>
              <a:buNone/>
            </a:pPr>
            <a:r>
              <a:rPr lang="es-VE" sz="1800" b="1" dirty="0" smtClean="0"/>
              <a:t>Perdida de selvas y de bosques, perdida de recursos y de especies</a:t>
            </a:r>
          </a:p>
          <a:p>
            <a:pPr>
              <a:buClr>
                <a:srgbClr val="006220"/>
              </a:buClr>
              <a:buNone/>
            </a:pPr>
            <a:r>
              <a:rPr lang="es-VE" sz="1800" b="1" dirty="0" smtClean="0"/>
              <a:t>Los graves daños que causa la humanidad en los ecosistemas</a:t>
            </a:r>
          </a:p>
          <a:p>
            <a:pPr>
              <a:buClr>
                <a:srgbClr val="006220"/>
              </a:buClr>
              <a:buNone/>
            </a:pPr>
            <a:r>
              <a:rPr lang="es-VE" sz="1800" b="1" dirty="0" smtClean="0"/>
              <a:t>Denuncia las pretensiones de internacionalización de la Amazonia</a:t>
            </a:r>
          </a:p>
          <a:p>
            <a:pPr>
              <a:buClr>
                <a:srgbClr val="006220"/>
              </a:buClr>
              <a:buNone/>
            </a:pPr>
            <a:r>
              <a:rPr lang="es-VE" sz="1800" b="1" dirty="0" smtClean="0"/>
              <a:t>Describe los problemas que enfrenta la biodiversidad marina. Por contaminación, sobrexplotación y calentamiento global</a:t>
            </a:r>
          </a:p>
          <a:p>
            <a:pPr>
              <a:buClr>
                <a:srgbClr val="006220"/>
              </a:buClr>
              <a:buNone/>
            </a:pPr>
            <a:endParaRPr lang="es-VE" sz="1800" dirty="0" smtClean="0"/>
          </a:p>
        </p:txBody>
      </p:sp>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5"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1026" name="Picture 2" descr="D:\DATA_USUARIO\Documentos\Luis Rafael\DSAmb\Logo DSAMB completo.png"/>
          <p:cNvPicPr>
            <a:picLocks noChangeAspect="1" noChangeArrowheads="1"/>
          </p:cNvPicPr>
          <p:nvPr/>
        </p:nvPicPr>
        <p:blipFill>
          <a:blip r:embed="rId3" cstate="print"/>
          <a:srcRect/>
          <a:stretch>
            <a:fillRect/>
          </a:stretch>
        </p:blipFill>
        <p:spPr bwMode="auto">
          <a:xfrm>
            <a:off x="6144286" y="332656"/>
            <a:ext cx="2999714" cy="614214"/>
          </a:xfrm>
          <a:prstGeom prst="rect">
            <a:avLst/>
          </a:prstGeom>
          <a:noFill/>
        </p:spPr>
      </p:pic>
      <p:sp>
        <p:nvSpPr>
          <p:cNvPr id="7" name="6 Rectángulo"/>
          <p:cNvSpPr/>
          <p:nvPr/>
        </p:nvSpPr>
        <p:spPr>
          <a:xfrm>
            <a:off x="467544" y="908720"/>
            <a:ext cx="8352928" cy="584775"/>
          </a:xfrm>
          <a:prstGeom prst="rect">
            <a:avLst/>
          </a:prstGeom>
        </p:spPr>
        <p:txBody>
          <a:bodyPr wrap="square">
            <a:spAutoFit/>
          </a:bodyPr>
          <a:lstStyle/>
          <a:p>
            <a:pPr>
              <a:buClr>
                <a:srgbClr val="006220"/>
              </a:buClr>
            </a:pPr>
            <a:r>
              <a:rPr lang="es-VE" sz="3200" b="1" dirty="0" smtClean="0">
                <a:solidFill>
                  <a:srgbClr val="006225"/>
                </a:solidFill>
                <a:effectLst>
                  <a:outerShdw blurRad="38100" dist="38100" dir="2700000" algn="tl">
                    <a:srgbClr val="000000">
                      <a:alpha val="43137"/>
                    </a:srgbClr>
                  </a:outerShdw>
                </a:effectLst>
              </a:rPr>
              <a:t>“LO QUE LE ESTA PASANDO A NUESTRA CASA”</a:t>
            </a:r>
            <a:endParaRPr lang="es-VE" sz="3200" dirty="0" smtClean="0">
              <a:solidFill>
                <a:srgbClr val="006225"/>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989856"/>
            <a:ext cx="7467600" cy="1143000"/>
          </a:xfrm>
        </p:spPr>
        <p:txBody>
          <a:bodyPr>
            <a:normAutofit fontScale="90000"/>
          </a:bodyPr>
          <a:lstStyle/>
          <a:p>
            <a:r>
              <a:rPr lang="es-VE" sz="4000" dirty="0" smtClean="0">
                <a:latin typeface="+mj-lt"/>
              </a:rPr>
              <a:t/>
            </a:r>
            <a:br>
              <a:rPr lang="es-VE" sz="4000" dirty="0" smtClean="0">
                <a:latin typeface="+mj-lt"/>
              </a:rPr>
            </a:br>
            <a:endParaRPr lang="es-VE" b="1" dirty="0">
              <a:solidFill>
                <a:srgbClr val="006225"/>
              </a:solidFill>
            </a:endParaRPr>
          </a:p>
        </p:txBody>
      </p:sp>
      <p:sp>
        <p:nvSpPr>
          <p:cNvPr id="3" name="2 Marcador de contenido"/>
          <p:cNvSpPr>
            <a:spLocks noGrp="1"/>
          </p:cNvSpPr>
          <p:nvPr>
            <p:ph idx="1"/>
          </p:nvPr>
        </p:nvSpPr>
        <p:spPr>
          <a:xfrm>
            <a:off x="755576" y="1340768"/>
            <a:ext cx="8136904" cy="4968552"/>
          </a:xfrm>
        </p:spPr>
        <p:txBody>
          <a:bodyPr>
            <a:noAutofit/>
          </a:bodyPr>
          <a:lstStyle/>
          <a:p>
            <a:pPr>
              <a:buClr>
                <a:srgbClr val="006220"/>
              </a:buClr>
              <a:buNone/>
            </a:pPr>
            <a:r>
              <a:rPr lang="es-VE" sz="3000" b="1" dirty="0" smtClean="0">
                <a:effectLst>
                  <a:outerShdw blurRad="38100" dist="38100" dir="2700000" algn="tl">
                    <a:srgbClr val="000000">
                      <a:alpha val="43137"/>
                    </a:srgbClr>
                  </a:outerShdw>
                </a:effectLst>
                <a:latin typeface="+mj-lt"/>
              </a:rPr>
              <a:t>Deterioro de la calidad de vida humana y degradación social</a:t>
            </a:r>
          </a:p>
          <a:p>
            <a:pPr>
              <a:buClr>
                <a:srgbClr val="006220"/>
              </a:buClr>
              <a:buNone/>
            </a:pPr>
            <a:r>
              <a:rPr lang="es-VE" sz="1800" b="1" dirty="0" smtClean="0"/>
              <a:t>	Considera los efectos de la degradación ambiental, del actual modelo de desarrollo y de la cultura del descarte en la vida de las personas</a:t>
            </a:r>
          </a:p>
          <a:p>
            <a:pPr>
              <a:buClr>
                <a:srgbClr val="006220"/>
              </a:buClr>
              <a:buNone/>
            </a:pPr>
            <a:r>
              <a:rPr lang="es-VE" sz="1800" b="1" dirty="0"/>
              <a:t>	</a:t>
            </a:r>
            <a:r>
              <a:rPr lang="es-VE" sz="1800" b="1" dirty="0" smtClean="0"/>
              <a:t>El crecimiento desmedido y desordenado de ciudades y las califica como lugares insalubres para la vida</a:t>
            </a:r>
          </a:p>
          <a:p>
            <a:pPr>
              <a:buClr>
                <a:srgbClr val="006220"/>
              </a:buClr>
              <a:buNone/>
            </a:pPr>
            <a:r>
              <a:rPr lang="es-VE" sz="1800" b="1" dirty="0" smtClean="0"/>
              <a:t>	“Contaminación Mental” por las dinámicas de los medios del mundo digital</a:t>
            </a:r>
          </a:p>
          <a:p>
            <a:pPr>
              <a:buClr>
                <a:srgbClr val="006220"/>
              </a:buClr>
              <a:buNone/>
            </a:pPr>
            <a:r>
              <a:rPr lang="es-VE" sz="2800" b="1" dirty="0" smtClean="0">
                <a:effectLst>
                  <a:outerShdw blurRad="38100" dist="38100" dir="2700000" algn="tl">
                    <a:srgbClr val="000000">
                      <a:alpha val="43137"/>
                    </a:srgbClr>
                  </a:outerShdw>
                </a:effectLst>
              </a:rPr>
              <a:t>Inequidad Planetaria</a:t>
            </a:r>
          </a:p>
          <a:p>
            <a:pPr>
              <a:buNone/>
            </a:pPr>
            <a:r>
              <a:rPr lang="es-VE" sz="2800" dirty="0" smtClean="0"/>
              <a:t>	</a:t>
            </a:r>
            <a:r>
              <a:rPr lang="es-VE" sz="1800" b="1" dirty="0" smtClean="0"/>
              <a:t>“Tanto </a:t>
            </a:r>
            <a:r>
              <a:rPr lang="es-VE" sz="1800" b="1" dirty="0"/>
              <a:t>la experiencia común de la vida ordinaria como la investigación científica demuestran que los más graves efectos de todas las agresiones ambientales los sufre la gente más </a:t>
            </a:r>
            <a:r>
              <a:rPr lang="es-VE" sz="1800" b="1" dirty="0" smtClean="0"/>
              <a:t>pobre”</a:t>
            </a:r>
          </a:p>
          <a:p>
            <a:pPr>
              <a:buNone/>
            </a:pPr>
            <a:r>
              <a:rPr lang="es-VE" sz="1800" dirty="0" smtClean="0"/>
              <a:t>	</a:t>
            </a:r>
            <a:r>
              <a:rPr lang="es-VE" sz="1800" b="1" dirty="0" smtClean="0"/>
              <a:t>“Culpar </a:t>
            </a:r>
            <a:r>
              <a:rPr lang="es-VE" sz="1800" b="1" dirty="0"/>
              <a:t>al aumento de la población y no al consumismo extremo y selectivo de algunos es un modo de no enfrentar los </a:t>
            </a:r>
            <a:r>
              <a:rPr lang="es-VE" sz="1800" b="1" dirty="0" smtClean="0"/>
              <a:t>problemas”</a:t>
            </a:r>
          </a:p>
          <a:p>
            <a:pPr>
              <a:buNone/>
            </a:pPr>
            <a:r>
              <a:rPr lang="es-VE" sz="1800" b="1" dirty="0"/>
              <a:t>	</a:t>
            </a:r>
            <a:r>
              <a:rPr lang="es-VE" sz="1800" b="1" dirty="0" smtClean="0"/>
              <a:t>“Deuda </a:t>
            </a:r>
            <a:r>
              <a:rPr lang="es-VE" sz="1800" b="1" dirty="0" err="1" smtClean="0"/>
              <a:t>Ecologica</a:t>
            </a:r>
            <a:r>
              <a:rPr lang="es-VE" sz="1800" b="1" dirty="0" smtClean="0"/>
              <a:t>”</a:t>
            </a:r>
            <a:endParaRPr lang="es-VE" sz="1800" b="1" dirty="0"/>
          </a:p>
          <a:p>
            <a:pPr>
              <a:buClr>
                <a:srgbClr val="006220"/>
              </a:buClr>
              <a:buNone/>
            </a:pPr>
            <a:endParaRPr lang="es-VE" sz="2800" b="1" dirty="0" smtClean="0">
              <a:effectLst>
                <a:outerShdw blurRad="38100" dist="38100" dir="2700000" algn="tl">
                  <a:srgbClr val="000000">
                    <a:alpha val="43137"/>
                  </a:srgbClr>
                </a:outerShdw>
              </a:effectLst>
            </a:endParaRPr>
          </a:p>
          <a:p>
            <a:pPr>
              <a:buClr>
                <a:srgbClr val="006220"/>
              </a:buClr>
              <a:buNone/>
            </a:pPr>
            <a:endParaRPr lang="es-VE" sz="1800" dirty="0" smtClean="0"/>
          </a:p>
        </p:txBody>
      </p:sp>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5"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1026" name="Picture 2" descr="D:\DATA_USUARIO\Documentos\Luis Rafael\DSAmb\Logo DSAMB completo.png"/>
          <p:cNvPicPr>
            <a:picLocks noChangeAspect="1" noChangeArrowheads="1"/>
          </p:cNvPicPr>
          <p:nvPr/>
        </p:nvPicPr>
        <p:blipFill>
          <a:blip r:embed="rId3" cstate="print"/>
          <a:srcRect/>
          <a:stretch>
            <a:fillRect/>
          </a:stretch>
        </p:blipFill>
        <p:spPr bwMode="auto">
          <a:xfrm>
            <a:off x="6144286" y="332656"/>
            <a:ext cx="2999714" cy="614214"/>
          </a:xfrm>
          <a:prstGeom prst="rect">
            <a:avLst/>
          </a:prstGeom>
          <a:noFill/>
        </p:spPr>
      </p:pic>
      <p:sp>
        <p:nvSpPr>
          <p:cNvPr id="7" name="6 Rectángulo"/>
          <p:cNvSpPr/>
          <p:nvPr/>
        </p:nvSpPr>
        <p:spPr>
          <a:xfrm>
            <a:off x="467544" y="836712"/>
            <a:ext cx="8352928" cy="584775"/>
          </a:xfrm>
          <a:prstGeom prst="rect">
            <a:avLst/>
          </a:prstGeom>
        </p:spPr>
        <p:txBody>
          <a:bodyPr wrap="square">
            <a:spAutoFit/>
          </a:bodyPr>
          <a:lstStyle/>
          <a:p>
            <a:pPr>
              <a:buClr>
                <a:srgbClr val="006220"/>
              </a:buClr>
            </a:pPr>
            <a:r>
              <a:rPr lang="es-VE" sz="3200" b="1" dirty="0" smtClean="0">
                <a:solidFill>
                  <a:srgbClr val="006225"/>
                </a:solidFill>
                <a:effectLst>
                  <a:outerShdw blurRad="38100" dist="38100" dir="2700000" algn="tl">
                    <a:srgbClr val="000000">
                      <a:alpha val="43137"/>
                    </a:srgbClr>
                  </a:outerShdw>
                </a:effectLst>
              </a:rPr>
              <a:t>“LO QUE LE ESTA PASANDO A NUESTRA CASA”</a:t>
            </a:r>
            <a:endParaRPr lang="es-VE" sz="3200" dirty="0" smtClean="0">
              <a:solidFill>
                <a:srgbClr val="006225"/>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989856"/>
            <a:ext cx="7467600" cy="1143000"/>
          </a:xfrm>
        </p:spPr>
        <p:txBody>
          <a:bodyPr>
            <a:normAutofit fontScale="90000"/>
          </a:bodyPr>
          <a:lstStyle/>
          <a:p>
            <a:r>
              <a:rPr lang="es-VE" sz="4000" dirty="0" smtClean="0">
                <a:latin typeface="+mj-lt"/>
              </a:rPr>
              <a:t/>
            </a:r>
            <a:br>
              <a:rPr lang="es-VE" sz="4000" dirty="0" smtClean="0">
                <a:latin typeface="+mj-lt"/>
              </a:rPr>
            </a:br>
            <a:endParaRPr lang="es-VE" b="1" dirty="0">
              <a:solidFill>
                <a:srgbClr val="006225"/>
              </a:solidFill>
            </a:endParaRPr>
          </a:p>
        </p:txBody>
      </p:sp>
      <p:sp>
        <p:nvSpPr>
          <p:cNvPr id="3" name="2 Marcador de contenido"/>
          <p:cNvSpPr>
            <a:spLocks noGrp="1"/>
          </p:cNvSpPr>
          <p:nvPr>
            <p:ph idx="1"/>
          </p:nvPr>
        </p:nvSpPr>
        <p:spPr>
          <a:xfrm>
            <a:off x="755576" y="1340768"/>
            <a:ext cx="8136904" cy="4968552"/>
          </a:xfrm>
        </p:spPr>
        <p:txBody>
          <a:bodyPr>
            <a:noAutofit/>
          </a:bodyPr>
          <a:lstStyle/>
          <a:p>
            <a:pPr lvl="1">
              <a:buClr>
                <a:srgbClr val="006220"/>
              </a:buClr>
              <a:buFont typeface="Wingdings" pitchFamily="2" charset="2"/>
              <a:buChar char="ü"/>
            </a:pPr>
            <a:r>
              <a:rPr lang="es-VE" b="1" i="1" u="sng" dirty="0">
                <a:effectLst>
                  <a:outerShdw blurRad="38100" dist="38100" dir="2700000" algn="tl">
                    <a:srgbClr val="000000">
                      <a:alpha val="43137"/>
                    </a:srgbClr>
                  </a:outerShdw>
                </a:effectLst>
              </a:rPr>
              <a:t>La debilidad de las reacciones</a:t>
            </a:r>
          </a:p>
          <a:p>
            <a:pPr>
              <a:buNone/>
            </a:pPr>
            <a:r>
              <a:rPr lang="es-VE" sz="1800" b="1" dirty="0" smtClean="0"/>
              <a:t>	</a:t>
            </a:r>
            <a:r>
              <a:rPr lang="es-VE" sz="1800" b="1" i="1" dirty="0" smtClean="0"/>
              <a:t>“El </a:t>
            </a:r>
            <a:r>
              <a:rPr lang="es-VE" sz="1800" b="1" i="1" dirty="0"/>
              <a:t>sometimiento de la política ante la tecnología y las finanzas se muestra en el fracaso de las Cumbres mundiales </a:t>
            </a:r>
            <a:r>
              <a:rPr lang="es-VE" sz="1800" b="1" i="1" dirty="0" smtClean="0"/>
              <a:t>sobre </a:t>
            </a:r>
            <a:r>
              <a:rPr lang="es-VE" sz="1800" b="1" i="1" dirty="0"/>
              <a:t>medio </a:t>
            </a:r>
            <a:r>
              <a:rPr lang="es-VE" sz="1800" b="1" i="1" dirty="0" smtClean="0"/>
              <a:t>ambiente” </a:t>
            </a:r>
          </a:p>
          <a:p>
            <a:pPr>
              <a:buNone/>
            </a:pPr>
            <a:r>
              <a:rPr lang="es-VE" sz="1800" dirty="0" smtClean="0"/>
              <a:t>	</a:t>
            </a:r>
            <a:r>
              <a:rPr lang="es-VE" sz="1800" b="1" i="1" dirty="0" smtClean="0"/>
              <a:t>“La </a:t>
            </a:r>
            <a:r>
              <a:rPr lang="es-VE" sz="1800" b="1" i="1" dirty="0"/>
              <a:t>alianza entre la economía y la tecnología termina dejando afuera lo que no forme parte de sus intereses inmediatos </a:t>
            </a:r>
            <a:r>
              <a:rPr lang="es-VE" sz="1800" b="1" i="1" dirty="0" smtClean="0"/>
              <a:t>“</a:t>
            </a:r>
          </a:p>
          <a:p>
            <a:pPr>
              <a:buNone/>
            </a:pPr>
            <a:r>
              <a:rPr lang="es-VE" sz="1800" dirty="0" smtClean="0"/>
              <a:t>	</a:t>
            </a:r>
            <a:r>
              <a:rPr lang="es-VE" sz="1800" b="1" i="1" dirty="0" smtClean="0"/>
              <a:t>“Estas </a:t>
            </a:r>
            <a:r>
              <a:rPr lang="es-VE" sz="1800" b="1" i="1" dirty="0"/>
              <a:t>acciones no resuelven los problemas globales, pero confirman que el ser humano todavía es capaz de intervenir positivamente. </a:t>
            </a:r>
            <a:r>
              <a:rPr lang="es-VE" sz="1800" b="1" i="1" dirty="0" smtClean="0"/>
              <a:t>“ </a:t>
            </a:r>
          </a:p>
          <a:p>
            <a:pPr>
              <a:buNone/>
            </a:pPr>
            <a:r>
              <a:rPr lang="es-VE" sz="1800" b="1" i="1" dirty="0"/>
              <a:t>	</a:t>
            </a:r>
            <a:r>
              <a:rPr lang="es-VE" sz="1800" dirty="0" smtClean="0"/>
              <a:t>Negación de la realidad</a:t>
            </a:r>
            <a:endParaRPr lang="es-VE" sz="1800" dirty="0"/>
          </a:p>
          <a:p>
            <a:pPr lvl="1">
              <a:buClr>
                <a:srgbClr val="006220"/>
              </a:buClr>
              <a:buFont typeface="Wingdings" pitchFamily="2" charset="2"/>
              <a:buChar char="ü"/>
            </a:pPr>
            <a:r>
              <a:rPr lang="es-VE" b="1" i="1" u="sng" dirty="0" smtClean="0">
                <a:effectLst>
                  <a:outerShdw blurRad="38100" dist="38100" dir="2700000" algn="tl">
                    <a:srgbClr val="000000">
                      <a:alpha val="43137"/>
                    </a:srgbClr>
                  </a:outerShdw>
                </a:effectLst>
              </a:rPr>
              <a:t>Diversidad de opiniones</a:t>
            </a:r>
            <a:endParaRPr lang="es-VE" b="1" i="1" u="sng" dirty="0">
              <a:effectLst>
                <a:outerShdw blurRad="38100" dist="38100" dir="2700000" algn="tl">
                  <a:srgbClr val="000000">
                    <a:alpha val="43137"/>
                  </a:srgbClr>
                </a:outerShdw>
              </a:effectLst>
            </a:endParaRPr>
          </a:p>
          <a:p>
            <a:pPr>
              <a:buNone/>
            </a:pPr>
            <a:r>
              <a:rPr lang="es-VE" sz="2800" dirty="0" smtClean="0"/>
              <a:t>	</a:t>
            </a:r>
            <a:r>
              <a:rPr lang="es-VE" sz="1800" dirty="0" smtClean="0"/>
              <a:t>Los extremos: el poder ilimitado de la técnica vs el conservacionismo a ultranza</a:t>
            </a:r>
          </a:p>
          <a:p>
            <a:pPr>
              <a:buNone/>
            </a:pPr>
            <a:r>
              <a:rPr lang="es-VE" sz="1800" dirty="0" smtClean="0"/>
              <a:t>	</a:t>
            </a:r>
            <a:r>
              <a:rPr lang="es-VE" sz="1800" b="1" i="1" dirty="0" smtClean="0"/>
              <a:t>“Entre </a:t>
            </a:r>
            <a:r>
              <a:rPr lang="es-VE" sz="1800" b="1" i="1" dirty="0"/>
              <a:t>estos extremos, la reflexión debería </a:t>
            </a:r>
            <a:r>
              <a:rPr lang="es-VE" sz="1800" b="1" i="1" dirty="0" smtClean="0"/>
              <a:t>identificar </a:t>
            </a:r>
            <a:r>
              <a:rPr lang="es-VE" sz="1800" b="1" i="1" dirty="0"/>
              <a:t>posibles escenarios futuros, porque no hay un solo camino de solución</a:t>
            </a:r>
            <a:r>
              <a:rPr lang="es-VE" sz="1800" b="1" i="1" dirty="0" smtClean="0"/>
              <a:t>.”</a:t>
            </a:r>
          </a:p>
          <a:p>
            <a:pPr>
              <a:buNone/>
            </a:pPr>
            <a:r>
              <a:rPr lang="es-VE" sz="1800" b="1" i="1" dirty="0"/>
              <a:t>	</a:t>
            </a:r>
            <a:r>
              <a:rPr lang="es-VE" sz="1800" dirty="0" smtClean="0"/>
              <a:t>Urge encontrar una salida, estamos cerca de un punto de quiebre</a:t>
            </a:r>
            <a:endParaRPr lang="es-VE" sz="1800" dirty="0"/>
          </a:p>
          <a:p>
            <a:pPr>
              <a:buClr>
                <a:srgbClr val="006220"/>
              </a:buClr>
              <a:buNone/>
            </a:pPr>
            <a:endParaRPr lang="es-VE" sz="2800" b="1" dirty="0" smtClean="0">
              <a:effectLst>
                <a:outerShdw blurRad="38100" dist="38100" dir="2700000" algn="tl">
                  <a:srgbClr val="000000">
                    <a:alpha val="43137"/>
                  </a:srgbClr>
                </a:outerShdw>
              </a:effectLst>
            </a:endParaRPr>
          </a:p>
          <a:p>
            <a:pPr>
              <a:buClr>
                <a:srgbClr val="006220"/>
              </a:buClr>
              <a:buNone/>
            </a:pPr>
            <a:endParaRPr lang="es-VE" sz="1800" dirty="0" smtClean="0"/>
          </a:p>
        </p:txBody>
      </p:sp>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5"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1026" name="Picture 2" descr="D:\DATA_USUARIO\Documentos\Luis Rafael\DSAmb\Logo DSAMB completo.png"/>
          <p:cNvPicPr>
            <a:picLocks noChangeAspect="1" noChangeArrowheads="1"/>
          </p:cNvPicPr>
          <p:nvPr/>
        </p:nvPicPr>
        <p:blipFill>
          <a:blip r:embed="rId3" cstate="print"/>
          <a:srcRect/>
          <a:stretch>
            <a:fillRect/>
          </a:stretch>
        </p:blipFill>
        <p:spPr bwMode="auto">
          <a:xfrm>
            <a:off x="6144286" y="332656"/>
            <a:ext cx="2999714" cy="614214"/>
          </a:xfrm>
          <a:prstGeom prst="rect">
            <a:avLst/>
          </a:prstGeom>
          <a:noFill/>
        </p:spPr>
      </p:pic>
      <p:sp>
        <p:nvSpPr>
          <p:cNvPr id="7" name="6 Rectángulo"/>
          <p:cNvSpPr/>
          <p:nvPr/>
        </p:nvSpPr>
        <p:spPr>
          <a:xfrm>
            <a:off x="467544" y="836712"/>
            <a:ext cx="8352928" cy="584775"/>
          </a:xfrm>
          <a:prstGeom prst="rect">
            <a:avLst/>
          </a:prstGeom>
        </p:spPr>
        <p:txBody>
          <a:bodyPr wrap="square">
            <a:spAutoFit/>
          </a:bodyPr>
          <a:lstStyle/>
          <a:p>
            <a:pPr>
              <a:buClr>
                <a:srgbClr val="006220"/>
              </a:buClr>
            </a:pPr>
            <a:r>
              <a:rPr lang="es-VE" sz="3200" b="1" dirty="0" smtClean="0">
                <a:solidFill>
                  <a:srgbClr val="006225"/>
                </a:solidFill>
                <a:effectLst>
                  <a:outerShdw blurRad="38100" dist="38100" dir="2700000" algn="tl">
                    <a:srgbClr val="000000">
                      <a:alpha val="43137"/>
                    </a:srgbClr>
                  </a:outerShdw>
                </a:effectLst>
              </a:rPr>
              <a:t>“LO QUE LE ESTA PASANDO A NUESTRA CASA”</a:t>
            </a:r>
            <a:endParaRPr lang="es-VE" sz="3200" dirty="0" smtClean="0">
              <a:solidFill>
                <a:srgbClr val="006225"/>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989856"/>
            <a:ext cx="7467600" cy="1143000"/>
          </a:xfrm>
        </p:spPr>
        <p:txBody>
          <a:bodyPr>
            <a:normAutofit fontScale="90000"/>
          </a:bodyPr>
          <a:lstStyle/>
          <a:p>
            <a:r>
              <a:rPr lang="es-VE" sz="4000" dirty="0" smtClean="0">
                <a:latin typeface="+mj-lt"/>
              </a:rPr>
              <a:t/>
            </a:r>
            <a:br>
              <a:rPr lang="es-VE" sz="4000" dirty="0" smtClean="0">
                <a:latin typeface="+mj-lt"/>
              </a:rPr>
            </a:br>
            <a:endParaRPr lang="es-VE" b="1" dirty="0">
              <a:solidFill>
                <a:srgbClr val="006225"/>
              </a:solidFill>
            </a:endParaRPr>
          </a:p>
        </p:txBody>
      </p:sp>
      <p:sp>
        <p:nvSpPr>
          <p:cNvPr id="3" name="2 Marcador de contenido"/>
          <p:cNvSpPr>
            <a:spLocks noGrp="1"/>
          </p:cNvSpPr>
          <p:nvPr>
            <p:ph idx="1"/>
          </p:nvPr>
        </p:nvSpPr>
        <p:spPr>
          <a:xfrm>
            <a:off x="755576" y="1340768"/>
            <a:ext cx="8136904" cy="4968552"/>
          </a:xfrm>
        </p:spPr>
        <p:txBody>
          <a:bodyPr>
            <a:noAutofit/>
          </a:bodyPr>
          <a:lstStyle/>
          <a:p>
            <a:pPr marL="342900" lvl="1" indent="-342900">
              <a:buNone/>
            </a:pPr>
            <a:r>
              <a:rPr lang="es-VE" b="1" dirty="0" smtClean="0">
                <a:effectLst>
                  <a:outerShdw blurRad="38100" dist="38100" dir="2700000" algn="tl">
                    <a:srgbClr val="000000">
                      <a:alpha val="43137"/>
                    </a:srgbClr>
                  </a:outerShdw>
                </a:effectLst>
              </a:rPr>
              <a:t>	La Tecnología: Creatividad y poder</a:t>
            </a:r>
          </a:p>
          <a:p>
            <a:pPr>
              <a:buNone/>
            </a:pPr>
            <a:r>
              <a:rPr lang="es-VE" sz="1800" b="1" dirty="0"/>
              <a:t>	</a:t>
            </a:r>
            <a:r>
              <a:rPr lang="es-VE" sz="1800" b="1" dirty="0" smtClean="0"/>
              <a:t>“</a:t>
            </a:r>
            <a:r>
              <a:rPr lang="es-VE" sz="1800" b="1" i="1" dirty="0" smtClean="0"/>
              <a:t>La </a:t>
            </a:r>
            <a:r>
              <a:rPr lang="es-VE" sz="1800" b="1" i="1" dirty="0"/>
              <a:t>tecnociencia bien orientada </a:t>
            </a:r>
            <a:r>
              <a:rPr lang="es-VE" sz="1800" b="1" i="1" dirty="0" smtClean="0"/>
              <a:t>… puede </a:t>
            </a:r>
            <a:r>
              <a:rPr lang="es-VE" sz="1800" b="1" i="1" dirty="0"/>
              <a:t>producir cosas realmente valiosas para mejorar la calidad de vida del ser </a:t>
            </a:r>
            <a:r>
              <a:rPr lang="es-VE" sz="1800" b="1" i="1" dirty="0" smtClean="0"/>
              <a:t>humano”</a:t>
            </a:r>
          </a:p>
          <a:p>
            <a:pPr>
              <a:buNone/>
            </a:pPr>
            <a:r>
              <a:rPr lang="es-VE" sz="1800" b="1" i="1" dirty="0"/>
              <a:t>	</a:t>
            </a:r>
            <a:r>
              <a:rPr lang="es-VE" sz="1800" dirty="0" smtClean="0"/>
              <a:t>Las capacidades adquiridas mediante el desarrollo científico nos otorgan un tremendo poder.</a:t>
            </a:r>
          </a:p>
          <a:p>
            <a:pPr>
              <a:buNone/>
            </a:pPr>
            <a:r>
              <a:rPr lang="es-VE" sz="1800" dirty="0"/>
              <a:t>	</a:t>
            </a:r>
            <a:r>
              <a:rPr lang="es-VE" sz="1800" b="1" i="1" dirty="0" smtClean="0"/>
              <a:t>“El </a:t>
            </a:r>
            <a:r>
              <a:rPr lang="es-VE" sz="1800" b="1" i="1" dirty="0"/>
              <a:t>hombre moderno no está preparado para utilizar el poder con </a:t>
            </a:r>
            <a:r>
              <a:rPr lang="es-VE" sz="1800" b="1" i="1" dirty="0" smtClean="0"/>
              <a:t>acierto”</a:t>
            </a:r>
          </a:p>
          <a:p>
            <a:pPr>
              <a:buNone/>
            </a:pPr>
            <a:r>
              <a:rPr lang="es-VE" sz="1800" b="1" i="1" dirty="0"/>
              <a:t>	</a:t>
            </a:r>
            <a:r>
              <a:rPr lang="es-VE" sz="1800" b="1" i="1" dirty="0" smtClean="0"/>
              <a:t>“</a:t>
            </a:r>
            <a:r>
              <a:rPr lang="es-VE" sz="1800" b="1" i="1" dirty="0"/>
              <a:t>la posibilidad de que el hombre utilice mal el poder crece </a:t>
            </a:r>
            <a:r>
              <a:rPr lang="es-VE" sz="1800" b="1" i="1" dirty="0" smtClean="0"/>
              <a:t>constantemente” </a:t>
            </a:r>
            <a:endParaRPr lang="es-VE" sz="1800" b="1" i="1" dirty="0"/>
          </a:p>
          <a:p>
            <a:pPr>
              <a:buNone/>
            </a:pPr>
            <a:r>
              <a:rPr lang="es-VE" sz="1800" dirty="0" smtClean="0"/>
              <a:t>	</a:t>
            </a:r>
            <a:r>
              <a:rPr lang="es-VE" sz="2800" b="1" dirty="0" smtClean="0">
                <a:effectLst>
                  <a:outerShdw blurRad="38100" dist="38100" dir="2700000" algn="tl">
                    <a:srgbClr val="000000">
                      <a:alpha val="43137"/>
                    </a:srgbClr>
                  </a:outerShdw>
                </a:effectLst>
              </a:rPr>
              <a:t>Globalización del paradigma tecnocrático</a:t>
            </a:r>
            <a:endParaRPr lang="es-VE" sz="2800" b="1" dirty="0">
              <a:effectLst>
                <a:outerShdw blurRad="38100" dist="38100" dir="2700000" algn="tl">
                  <a:srgbClr val="000000">
                    <a:alpha val="43137"/>
                  </a:srgbClr>
                </a:outerShdw>
              </a:effectLst>
            </a:endParaRPr>
          </a:p>
          <a:p>
            <a:pPr>
              <a:buNone/>
            </a:pPr>
            <a:r>
              <a:rPr lang="es-VE" sz="2800" dirty="0" smtClean="0"/>
              <a:t>	</a:t>
            </a:r>
            <a:r>
              <a:rPr lang="es-VE" sz="1800" dirty="0" smtClean="0"/>
              <a:t>La humanidad no como acompañante sino como dueña</a:t>
            </a:r>
          </a:p>
          <a:p>
            <a:pPr>
              <a:buNone/>
            </a:pPr>
            <a:r>
              <a:rPr lang="es-VE" sz="1800" dirty="0"/>
              <a:t>	</a:t>
            </a:r>
            <a:r>
              <a:rPr lang="es-VE" sz="1800" dirty="0" smtClean="0"/>
              <a:t>La falsa percepción de que existen cantidades ilimitadas de recursos</a:t>
            </a:r>
          </a:p>
          <a:p>
            <a:pPr algn="just">
              <a:buNone/>
            </a:pPr>
            <a:r>
              <a:rPr lang="es-VE" sz="1800" i="1" dirty="0" smtClean="0"/>
              <a:t>	</a:t>
            </a:r>
            <a:r>
              <a:rPr lang="es-VE" sz="1800" b="1" dirty="0" smtClean="0"/>
              <a:t>“El </a:t>
            </a:r>
            <a:r>
              <a:rPr lang="es-VE" sz="1800" b="1" dirty="0"/>
              <a:t>paradigma tecnocrático también tiende a ejercer su dominio sobre la economía y la política. La economía asume todo desarrollo tecnológico en función del rédito, sin prestar atención a eventuales consecuencias negativas para el ser </a:t>
            </a:r>
            <a:r>
              <a:rPr lang="es-VE" sz="1800" b="1" dirty="0" smtClean="0"/>
              <a:t>humano”</a:t>
            </a:r>
          </a:p>
          <a:p>
            <a:pPr algn="just">
              <a:buNone/>
            </a:pPr>
            <a:r>
              <a:rPr lang="es-VE" sz="1800" b="1" dirty="0"/>
              <a:t>	</a:t>
            </a:r>
            <a:r>
              <a:rPr lang="es-VE" sz="1800" dirty="0" smtClean="0"/>
              <a:t>Una valiente Revolución Cultural, como salida</a:t>
            </a:r>
            <a:endParaRPr lang="es-VE" sz="1800" dirty="0"/>
          </a:p>
          <a:p>
            <a:pPr>
              <a:buNone/>
            </a:pPr>
            <a:r>
              <a:rPr lang="es-VE" sz="1800" i="1" dirty="0" smtClean="0"/>
              <a:t>. “</a:t>
            </a:r>
            <a:endParaRPr lang="es-VE" sz="1800" i="1" dirty="0"/>
          </a:p>
          <a:p>
            <a:pPr>
              <a:buNone/>
            </a:pPr>
            <a:endParaRPr lang="es-VE" sz="1800" dirty="0"/>
          </a:p>
          <a:p>
            <a:pPr>
              <a:buClr>
                <a:srgbClr val="006220"/>
              </a:buClr>
              <a:buNone/>
            </a:pPr>
            <a:endParaRPr lang="es-VE" sz="2800" b="1" dirty="0" smtClean="0">
              <a:effectLst>
                <a:outerShdw blurRad="38100" dist="38100" dir="2700000" algn="tl">
                  <a:srgbClr val="000000">
                    <a:alpha val="43137"/>
                  </a:srgbClr>
                </a:outerShdw>
              </a:effectLst>
            </a:endParaRPr>
          </a:p>
          <a:p>
            <a:pPr>
              <a:buClr>
                <a:srgbClr val="006220"/>
              </a:buClr>
              <a:buNone/>
            </a:pPr>
            <a:endParaRPr lang="es-VE" sz="1800" dirty="0" smtClean="0"/>
          </a:p>
        </p:txBody>
      </p:sp>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5"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1026" name="Picture 2" descr="D:\DATA_USUARIO\Documentos\Luis Rafael\DSAmb\Logo DSAMB completo.png"/>
          <p:cNvPicPr>
            <a:picLocks noChangeAspect="1" noChangeArrowheads="1"/>
          </p:cNvPicPr>
          <p:nvPr/>
        </p:nvPicPr>
        <p:blipFill>
          <a:blip r:embed="rId3" cstate="print"/>
          <a:srcRect/>
          <a:stretch>
            <a:fillRect/>
          </a:stretch>
        </p:blipFill>
        <p:spPr bwMode="auto">
          <a:xfrm>
            <a:off x="6144286" y="332656"/>
            <a:ext cx="2999714" cy="614214"/>
          </a:xfrm>
          <a:prstGeom prst="rect">
            <a:avLst/>
          </a:prstGeom>
          <a:noFill/>
        </p:spPr>
      </p:pic>
      <p:sp>
        <p:nvSpPr>
          <p:cNvPr id="7" name="6 Rectángulo"/>
          <p:cNvSpPr/>
          <p:nvPr/>
        </p:nvSpPr>
        <p:spPr>
          <a:xfrm>
            <a:off x="467544" y="836712"/>
            <a:ext cx="8352928" cy="1077218"/>
          </a:xfrm>
          <a:prstGeom prst="rect">
            <a:avLst/>
          </a:prstGeom>
        </p:spPr>
        <p:txBody>
          <a:bodyPr wrap="square">
            <a:spAutoFit/>
          </a:bodyPr>
          <a:lstStyle/>
          <a:p>
            <a:pPr marL="0" lvl="1" algn="just">
              <a:buClr>
                <a:srgbClr val="006220"/>
              </a:buClr>
            </a:pPr>
            <a:r>
              <a:rPr lang="es-VE" sz="3200" b="1" dirty="0" smtClean="0">
                <a:solidFill>
                  <a:srgbClr val="006220"/>
                </a:solidFill>
                <a:effectLst>
                  <a:outerShdw blurRad="38100" dist="38100" dir="2700000" algn="tl">
                    <a:srgbClr val="000000">
                      <a:alpha val="43137"/>
                    </a:srgbClr>
                  </a:outerShdw>
                </a:effectLst>
              </a:rPr>
              <a:t>LAS CAUSAS “Raíz humana de la crisis ecológica”</a:t>
            </a:r>
          </a:p>
          <a:p>
            <a:pPr algn="just">
              <a:buClr>
                <a:srgbClr val="006220"/>
              </a:buClr>
            </a:pPr>
            <a:endParaRPr lang="es-VE" sz="3200" b="1" dirty="0" smtClean="0">
              <a:solidFill>
                <a:srgbClr val="00622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989856"/>
            <a:ext cx="7467600" cy="1143000"/>
          </a:xfrm>
        </p:spPr>
        <p:txBody>
          <a:bodyPr>
            <a:normAutofit fontScale="90000"/>
          </a:bodyPr>
          <a:lstStyle/>
          <a:p>
            <a:r>
              <a:rPr lang="es-VE" sz="4000" dirty="0" smtClean="0">
                <a:latin typeface="+mj-lt"/>
              </a:rPr>
              <a:t/>
            </a:r>
            <a:br>
              <a:rPr lang="es-VE" sz="4000" dirty="0" smtClean="0">
                <a:latin typeface="+mj-lt"/>
              </a:rPr>
            </a:br>
            <a:endParaRPr lang="es-VE" b="1" dirty="0">
              <a:solidFill>
                <a:srgbClr val="006225"/>
              </a:solidFill>
            </a:endParaRPr>
          </a:p>
        </p:txBody>
      </p:sp>
      <p:sp>
        <p:nvSpPr>
          <p:cNvPr id="3" name="2 Marcador de contenido"/>
          <p:cNvSpPr>
            <a:spLocks noGrp="1"/>
          </p:cNvSpPr>
          <p:nvPr>
            <p:ph idx="1"/>
          </p:nvPr>
        </p:nvSpPr>
        <p:spPr>
          <a:xfrm>
            <a:off x="755576" y="1340768"/>
            <a:ext cx="8136904" cy="4968552"/>
          </a:xfrm>
        </p:spPr>
        <p:txBody>
          <a:bodyPr>
            <a:noAutofit/>
          </a:bodyPr>
          <a:lstStyle/>
          <a:p>
            <a:pPr marL="342900" lvl="1" indent="-342900">
              <a:buNone/>
            </a:pPr>
            <a:r>
              <a:rPr lang="es-VE" b="1" dirty="0" smtClean="0">
                <a:effectLst>
                  <a:outerShdw blurRad="38100" dist="38100" dir="2700000" algn="tl">
                    <a:srgbClr val="000000">
                      <a:alpha val="43137"/>
                    </a:srgbClr>
                  </a:outerShdw>
                </a:effectLst>
              </a:rPr>
              <a:t>	Crisis y consecuencias del antropocentrismo moderno</a:t>
            </a:r>
            <a:endParaRPr lang="es-VE" sz="1800" dirty="0"/>
          </a:p>
          <a:p>
            <a:pPr>
              <a:buNone/>
            </a:pPr>
            <a:r>
              <a:rPr lang="es-VE" sz="1800" dirty="0" smtClean="0"/>
              <a:t>	</a:t>
            </a:r>
            <a:r>
              <a:rPr lang="es-VE" sz="1800" b="1" i="1" dirty="0" smtClean="0"/>
              <a:t>“este </a:t>
            </a:r>
            <a:r>
              <a:rPr lang="es-VE" sz="1800" b="1" i="1" dirty="0"/>
              <a:t>ser humano « ni siente la naturaleza como norma válida, ni menos aún como refugio viviente. La ve sin hacer hipótesis, prácticamente, como lugar y objeto de una tarea en la que se encierra todo, siéndole indiferente lo que con ello suceda </a:t>
            </a:r>
            <a:r>
              <a:rPr lang="es-VE" sz="1800" b="1" i="1" dirty="0" smtClean="0"/>
              <a:t>»”</a:t>
            </a:r>
          </a:p>
          <a:p>
            <a:pPr>
              <a:buNone/>
            </a:pPr>
            <a:r>
              <a:rPr lang="es-VE" sz="1800" b="1" i="1" dirty="0"/>
              <a:t>	</a:t>
            </a:r>
            <a:r>
              <a:rPr lang="es-VE" sz="1800" b="1" i="1" dirty="0" smtClean="0"/>
              <a:t>“prestar </a:t>
            </a:r>
            <a:r>
              <a:rPr lang="es-VE" sz="1800" b="1" i="1" dirty="0"/>
              <a:t>atención a la realidad con los límites que ella impone, que a su vez son la posibilidad de un desarrollo humano y social más sano y fecundo </a:t>
            </a:r>
            <a:r>
              <a:rPr lang="es-VE" sz="1800" b="1" i="1" dirty="0" smtClean="0"/>
              <a:t>“</a:t>
            </a:r>
            <a:endParaRPr lang="es-VE" sz="1800" b="1" i="1" dirty="0"/>
          </a:p>
          <a:p>
            <a:pPr>
              <a:buNone/>
            </a:pPr>
            <a:r>
              <a:rPr lang="es-VE" sz="1800" b="1" i="1" dirty="0" smtClean="0"/>
              <a:t>	“No </a:t>
            </a:r>
            <a:r>
              <a:rPr lang="es-VE" sz="1800" b="1" i="1" dirty="0"/>
              <a:t>habrá una nueva relación con la naturaleza sin un nuevo ser humano </a:t>
            </a:r>
            <a:r>
              <a:rPr lang="es-VE" sz="1800" b="1" i="1" dirty="0" smtClean="0"/>
              <a:t>“</a:t>
            </a:r>
            <a:endParaRPr lang="es-VE" sz="1800" b="1" i="1" dirty="0"/>
          </a:p>
          <a:p>
            <a:pPr>
              <a:buNone/>
            </a:pPr>
            <a:r>
              <a:rPr lang="es-VE" sz="1800" b="1" i="1" dirty="0" smtClean="0"/>
              <a:t>	</a:t>
            </a:r>
            <a:r>
              <a:rPr lang="es-VE" sz="2800" b="1" dirty="0" smtClean="0">
                <a:effectLst>
                  <a:outerShdw blurRad="38100" dist="38100" dir="2700000" algn="tl">
                    <a:srgbClr val="000000">
                      <a:alpha val="43137"/>
                    </a:srgbClr>
                  </a:outerShdw>
                </a:effectLst>
              </a:rPr>
              <a:t>El relativismo practico</a:t>
            </a:r>
            <a:endParaRPr lang="es-VE" sz="2800" b="1" dirty="0">
              <a:effectLst>
                <a:outerShdw blurRad="38100" dist="38100" dir="2700000" algn="tl">
                  <a:srgbClr val="000000">
                    <a:alpha val="43137"/>
                  </a:srgbClr>
                </a:outerShdw>
              </a:effectLst>
            </a:endParaRPr>
          </a:p>
          <a:p>
            <a:pPr>
              <a:buNone/>
            </a:pPr>
            <a:r>
              <a:rPr lang="es-VE" sz="1800" b="1" i="1" dirty="0" smtClean="0"/>
              <a:t>	“Cuando </a:t>
            </a:r>
            <a:r>
              <a:rPr lang="es-VE" sz="1800" b="1" i="1" dirty="0"/>
              <a:t>el ser humano se coloca a sí mismo en el centro, termina dando prioridad absoluta a sus conveniencias circunstanciales, y todo lo demás se vuelve relativo </a:t>
            </a:r>
            <a:r>
              <a:rPr lang="es-VE" sz="1800" b="1" i="1" dirty="0" smtClean="0"/>
              <a:t>“</a:t>
            </a:r>
            <a:endParaRPr lang="es-VE" sz="1800" b="1" i="1" dirty="0"/>
          </a:p>
          <a:p>
            <a:pPr>
              <a:buClr>
                <a:srgbClr val="006220"/>
              </a:buClr>
              <a:buNone/>
            </a:pPr>
            <a:endParaRPr lang="es-VE" sz="2800" b="1" dirty="0" smtClean="0">
              <a:effectLst>
                <a:outerShdw blurRad="38100" dist="38100" dir="2700000" algn="tl">
                  <a:srgbClr val="000000">
                    <a:alpha val="43137"/>
                  </a:srgbClr>
                </a:outerShdw>
              </a:effectLst>
            </a:endParaRPr>
          </a:p>
          <a:p>
            <a:pPr>
              <a:buClr>
                <a:srgbClr val="006220"/>
              </a:buClr>
              <a:buNone/>
            </a:pPr>
            <a:endParaRPr lang="es-VE" sz="1800" dirty="0" smtClean="0"/>
          </a:p>
        </p:txBody>
      </p:sp>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5"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1026" name="Picture 2" descr="D:\DATA_USUARIO\Documentos\Luis Rafael\DSAmb\Logo DSAMB completo.png"/>
          <p:cNvPicPr>
            <a:picLocks noChangeAspect="1" noChangeArrowheads="1"/>
          </p:cNvPicPr>
          <p:nvPr/>
        </p:nvPicPr>
        <p:blipFill>
          <a:blip r:embed="rId3" cstate="print"/>
          <a:srcRect/>
          <a:stretch>
            <a:fillRect/>
          </a:stretch>
        </p:blipFill>
        <p:spPr bwMode="auto">
          <a:xfrm>
            <a:off x="6144286" y="332656"/>
            <a:ext cx="2999714" cy="614214"/>
          </a:xfrm>
          <a:prstGeom prst="rect">
            <a:avLst/>
          </a:prstGeom>
          <a:noFill/>
        </p:spPr>
      </p:pic>
      <p:sp>
        <p:nvSpPr>
          <p:cNvPr id="7" name="6 Rectángulo"/>
          <p:cNvSpPr/>
          <p:nvPr/>
        </p:nvSpPr>
        <p:spPr>
          <a:xfrm>
            <a:off x="467544" y="836712"/>
            <a:ext cx="8352928" cy="1077218"/>
          </a:xfrm>
          <a:prstGeom prst="rect">
            <a:avLst/>
          </a:prstGeom>
        </p:spPr>
        <p:txBody>
          <a:bodyPr wrap="square">
            <a:spAutoFit/>
          </a:bodyPr>
          <a:lstStyle/>
          <a:p>
            <a:pPr marL="0" lvl="1" algn="just">
              <a:buClr>
                <a:srgbClr val="006220"/>
              </a:buClr>
            </a:pPr>
            <a:r>
              <a:rPr lang="es-VE" sz="3200" b="1" dirty="0" smtClean="0">
                <a:solidFill>
                  <a:srgbClr val="006220"/>
                </a:solidFill>
                <a:effectLst>
                  <a:outerShdw blurRad="38100" dist="38100" dir="2700000" algn="tl">
                    <a:srgbClr val="000000">
                      <a:alpha val="43137"/>
                    </a:srgbClr>
                  </a:outerShdw>
                </a:effectLst>
              </a:rPr>
              <a:t>LAS CAUSAS “Raíz humana de la crisis ecológica”</a:t>
            </a:r>
          </a:p>
          <a:p>
            <a:pPr algn="just">
              <a:buClr>
                <a:srgbClr val="006220"/>
              </a:buClr>
            </a:pPr>
            <a:endParaRPr lang="es-VE" sz="3200" b="1" dirty="0" smtClean="0">
              <a:solidFill>
                <a:srgbClr val="00622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989856"/>
            <a:ext cx="7467600" cy="1143000"/>
          </a:xfrm>
        </p:spPr>
        <p:txBody>
          <a:bodyPr>
            <a:normAutofit fontScale="90000"/>
          </a:bodyPr>
          <a:lstStyle/>
          <a:p>
            <a:r>
              <a:rPr lang="es-VE" sz="4000" dirty="0" smtClean="0">
                <a:latin typeface="+mj-lt"/>
              </a:rPr>
              <a:t/>
            </a:r>
            <a:br>
              <a:rPr lang="es-VE" sz="4000" dirty="0" smtClean="0">
                <a:latin typeface="+mj-lt"/>
              </a:rPr>
            </a:br>
            <a:endParaRPr lang="es-VE" b="1" dirty="0">
              <a:solidFill>
                <a:srgbClr val="006225"/>
              </a:solidFill>
            </a:endParaRPr>
          </a:p>
        </p:txBody>
      </p:sp>
      <p:sp>
        <p:nvSpPr>
          <p:cNvPr id="3" name="2 Marcador de contenido"/>
          <p:cNvSpPr>
            <a:spLocks noGrp="1"/>
          </p:cNvSpPr>
          <p:nvPr>
            <p:ph idx="1"/>
          </p:nvPr>
        </p:nvSpPr>
        <p:spPr>
          <a:xfrm>
            <a:off x="755576" y="1412776"/>
            <a:ext cx="8136904" cy="4968552"/>
          </a:xfrm>
        </p:spPr>
        <p:txBody>
          <a:bodyPr>
            <a:noAutofit/>
          </a:bodyPr>
          <a:lstStyle/>
          <a:p>
            <a:pPr marL="342900" lvl="1" indent="-342900">
              <a:buNone/>
            </a:pPr>
            <a:r>
              <a:rPr lang="es-VE" b="1" dirty="0" smtClean="0">
                <a:effectLst>
                  <a:outerShdw blurRad="38100" dist="38100" dir="2700000" algn="tl">
                    <a:srgbClr val="000000">
                      <a:alpha val="43137"/>
                    </a:srgbClr>
                  </a:outerShdw>
                </a:effectLst>
              </a:rPr>
              <a:t>	Necesidad de preservar el trabajo</a:t>
            </a:r>
            <a:endParaRPr lang="es-VE" sz="1800" dirty="0"/>
          </a:p>
          <a:p>
            <a:pPr>
              <a:buNone/>
            </a:pPr>
            <a:r>
              <a:rPr lang="es-VE" sz="1800" dirty="0" smtClean="0"/>
              <a:t>	</a:t>
            </a:r>
            <a:r>
              <a:rPr lang="es-VE" sz="1800" b="1" i="1" dirty="0" smtClean="0"/>
              <a:t>“En cualquier planteo sobre una ecología integral, que no excluya al ser humano, es indispensable incorporar el valor del trabajo”</a:t>
            </a:r>
          </a:p>
          <a:p>
            <a:pPr>
              <a:buNone/>
            </a:pPr>
            <a:r>
              <a:rPr lang="es-VE" sz="1800" b="1" i="1" dirty="0"/>
              <a:t>	</a:t>
            </a:r>
            <a:r>
              <a:rPr lang="es-VE" sz="1800" b="1" i="1" dirty="0" smtClean="0"/>
              <a:t>“Para que siga siendo posible dar empleo, es imperioso promover una economía que favorezca la diversidad productiva y la creatividad empresarial“</a:t>
            </a:r>
            <a:endParaRPr lang="es-VE" sz="1800" b="1" i="1" dirty="0"/>
          </a:p>
          <a:p>
            <a:pPr>
              <a:buNone/>
            </a:pPr>
            <a:r>
              <a:rPr lang="es-VE" sz="1800" b="1" i="1" dirty="0" smtClean="0"/>
              <a:t>	</a:t>
            </a:r>
            <a:r>
              <a:rPr lang="es-VE" sz="2800" b="1" dirty="0" smtClean="0">
                <a:effectLst>
                  <a:outerShdw blurRad="38100" dist="38100" dir="2700000" algn="tl">
                    <a:srgbClr val="000000">
                      <a:alpha val="43137"/>
                    </a:srgbClr>
                  </a:outerShdw>
                </a:effectLst>
              </a:rPr>
              <a:t>Innovación biológica a partir de la investigación</a:t>
            </a:r>
            <a:endParaRPr lang="es-VE" sz="2800" b="1" dirty="0">
              <a:effectLst>
                <a:outerShdw blurRad="38100" dist="38100" dir="2700000" algn="tl">
                  <a:srgbClr val="000000">
                    <a:alpha val="43137"/>
                  </a:srgbClr>
                </a:outerShdw>
              </a:effectLst>
            </a:endParaRPr>
          </a:p>
          <a:p>
            <a:pPr>
              <a:buNone/>
            </a:pPr>
            <a:r>
              <a:rPr lang="es-VE" sz="1800" b="1" i="1" dirty="0" smtClean="0"/>
              <a:t>	</a:t>
            </a:r>
            <a:r>
              <a:rPr lang="es-VE" sz="1800" dirty="0" smtClean="0"/>
              <a:t>Maltrato innecesario a los animales</a:t>
            </a:r>
          </a:p>
          <a:p>
            <a:pPr>
              <a:buNone/>
            </a:pPr>
            <a:r>
              <a:rPr lang="es-VE" sz="1800" dirty="0" smtClean="0"/>
              <a:t>	Precaución con la manipulación genética y la biotecnología</a:t>
            </a:r>
          </a:p>
          <a:p>
            <a:pPr>
              <a:buNone/>
            </a:pPr>
            <a:r>
              <a:rPr lang="es-VE" sz="1800" dirty="0"/>
              <a:t>	</a:t>
            </a:r>
            <a:r>
              <a:rPr lang="es-VE" sz="1800" dirty="0" smtClean="0"/>
              <a:t>Mantiene una posición cautelosa, pero permisiva con respecto a los OGM, salvo a lo que concierne a la vulnerabilidad de los pequeños agricultores</a:t>
            </a:r>
          </a:p>
          <a:p>
            <a:pPr>
              <a:buNone/>
            </a:pPr>
            <a:r>
              <a:rPr lang="es-VE" sz="1800" dirty="0" smtClean="0"/>
              <a:t>	Expresa preocupación por la experimentación con embriones humanos</a:t>
            </a:r>
            <a:endParaRPr lang="es-VE" sz="1800" dirty="0"/>
          </a:p>
          <a:p>
            <a:pPr>
              <a:buClr>
                <a:srgbClr val="006220"/>
              </a:buClr>
              <a:buNone/>
            </a:pPr>
            <a:r>
              <a:rPr lang="es-VE" sz="2800" b="1" dirty="0" smtClean="0">
                <a:effectLst>
                  <a:outerShdw blurRad="38100" dist="38100" dir="2700000" algn="tl">
                    <a:srgbClr val="000000">
                      <a:alpha val="43137"/>
                    </a:srgbClr>
                  </a:outerShdw>
                </a:effectLst>
              </a:rPr>
              <a:t>	</a:t>
            </a:r>
          </a:p>
          <a:p>
            <a:pPr>
              <a:buClr>
                <a:srgbClr val="006220"/>
              </a:buClr>
              <a:buNone/>
            </a:pPr>
            <a:endParaRPr lang="es-VE" sz="1800" dirty="0" smtClean="0"/>
          </a:p>
        </p:txBody>
      </p:sp>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5"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1026" name="Picture 2" descr="D:\DATA_USUARIO\Documentos\Luis Rafael\DSAmb\Logo DSAMB completo.png"/>
          <p:cNvPicPr>
            <a:picLocks noChangeAspect="1" noChangeArrowheads="1"/>
          </p:cNvPicPr>
          <p:nvPr/>
        </p:nvPicPr>
        <p:blipFill>
          <a:blip r:embed="rId3" cstate="print"/>
          <a:srcRect/>
          <a:stretch>
            <a:fillRect/>
          </a:stretch>
        </p:blipFill>
        <p:spPr bwMode="auto">
          <a:xfrm>
            <a:off x="6144286" y="332656"/>
            <a:ext cx="2999714" cy="614214"/>
          </a:xfrm>
          <a:prstGeom prst="rect">
            <a:avLst/>
          </a:prstGeom>
          <a:noFill/>
        </p:spPr>
      </p:pic>
      <p:sp>
        <p:nvSpPr>
          <p:cNvPr id="7" name="6 Rectángulo"/>
          <p:cNvSpPr/>
          <p:nvPr/>
        </p:nvSpPr>
        <p:spPr>
          <a:xfrm>
            <a:off x="467544" y="836712"/>
            <a:ext cx="8352928" cy="1077218"/>
          </a:xfrm>
          <a:prstGeom prst="rect">
            <a:avLst/>
          </a:prstGeom>
        </p:spPr>
        <p:txBody>
          <a:bodyPr wrap="square">
            <a:spAutoFit/>
          </a:bodyPr>
          <a:lstStyle/>
          <a:p>
            <a:pPr marL="0" lvl="1" algn="just">
              <a:buClr>
                <a:srgbClr val="006220"/>
              </a:buClr>
            </a:pPr>
            <a:r>
              <a:rPr lang="es-VE" sz="3200" b="1" dirty="0" smtClean="0">
                <a:solidFill>
                  <a:srgbClr val="006220"/>
                </a:solidFill>
                <a:effectLst>
                  <a:outerShdw blurRad="38100" dist="38100" dir="2700000" algn="tl">
                    <a:srgbClr val="000000">
                      <a:alpha val="43137"/>
                    </a:srgbClr>
                  </a:outerShdw>
                </a:effectLst>
              </a:rPr>
              <a:t>LAS CAUSAS “Raíz humana de la crisis ecológica”</a:t>
            </a:r>
          </a:p>
          <a:p>
            <a:pPr algn="just">
              <a:buClr>
                <a:srgbClr val="006220"/>
              </a:buClr>
            </a:pPr>
            <a:endParaRPr lang="es-VE" sz="3200" b="1" dirty="0" smtClean="0">
              <a:solidFill>
                <a:srgbClr val="00622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989856"/>
            <a:ext cx="7467600" cy="1143000"/>
          </a:xfrm>
        </p:spPr>
        <p:txBody>
          <a:bodyPr>
            <a:normAutofit fontScale="90000"/>
          </a:bodyPr>
          <a:lstStyle/>
          <a:p>
            <a:r>
              <a:rPr lang="es-VE" sz="4000" dirty="0" smtClean="0">
                <a:latin typeface="+mj-lt"/>
              </a:rPr>
              <a:t/>
            </a:r>
            <a:br>
              <a:rPr lang="es-VE" sz="4000" dirty="0" smtClean="0">
                <a:latin typeface="+mj-lt"/>
              </a:rPr>
            </a:br>
            <a:endParaRPr lang="es-VE" b="1" dirty="0">
              <a:solidFill>
                <a:srgbClr val="006225"/>
              </a:solidFill>
            </a:endParaRPr>
          </a:p>
        </p:txBody>
      </p:sp>
      <p:sp>
        <p:nvSpPr>
          <p:cNvPr id="3" name="2 Marcador de contenido"/>
          <p:cNvSpPr>
            <a:spLocks noGrp="1"/>
          </p:cNvSpPr>
          <p:nvPr>
            <p:ph idx="1"/>
          </p:nvPr>
        </p:nvSpPr>
        <p:spPr>
          <a:xfrm>
            <a:off x="683568" y="1052736"/>
            <a:ext cx="8136904" cy="4968552"/>
          </a:xfrm>
        </p:spPr>
        <p:txBody>
          <a:bodyPr>
            <a:noAutofit/>
          </a:bodyPr>
          <a:lstStyle/>
          <a:p>
            <a:pPr marL="342900" lvl="1" indent="-342900">
              <a:buNone/>
            </a:pPr>
            <a:r>
              <a:rPr lang="es-VE" b="1" dirty="0" smtClean="0">
                <a:effectLst>
                  <a:outerShdw blurRad="38100" dist="38100" dir="2700000" algn="tl">
                    <a:srgbClr val="000000">
                      <a:alpha val="43137"/>
                    </a:srgbClr>
                  </a:outerShdw>
                </a:effectLst>
              </a:rPr>
              <a:t>	“UNA ECOLOGIA INTEGRAL” </a:t>
            </a:r>
          </a:p>
          <a:p>
            <a:pPr marL="342900" lvl="1" indent="-342900">
              <a:buNone/>
            </a:pPr>
            <a:r>
              <a:rPr lang="es-VE" sz="1800" b="1" dirty="0">
                <a:effectLst>
                  <a:outerShdw blurRad="38100" dist="38100" dir="2700000" algn="tl">
                    <a:srgbClr val="000000">
                      <a:alpha val="43137"/>
                    </a:srgbClr>
                  </a:outerShdw>
                </a:effectLst>
              </a:rPr>
              <a:t>	</a:t>
            </a:r>
            <a:r>
              <a:rPr lang="es-VE" sz="1800" b="1" i="1" dirty="0" smtClean="0">
                <a:effectLst>
                  <a:outerShdw blurRad="38100" dist="38100" dir="2700000" algn="tl">
                    <a:srgbClr val="000000">
                      <a:alpha val="43137"/>
                    </a:srgbClr>
                  </a:outerShdw>
                </a:effectLst>
              </a:rPr>
              <a:t>“</a:t>
            </a:r>
            <a:r>
              <a:rPr lang="es-VE" sz="1800" b="1" i="1" dirty="0" smtClean="0"/>
              <a:t>Una mirada que tenga en cuenta todos los factores de la crisis mundial”</a:t>
            </a:r>
            <a:endParaRPr lang="es-VE" sz="1800" i="1" dirty="0"/>
          </a:p>
          <a:p>
            <a:pPr>
              <a:buNone/>
            </a:pPr>
            <a:r>
              <a:rPr lang="es-VE" sz="1800" dirty="0" smtClean="0"/>
              <a:t>	</a:t>
            </a:r>
            <a:r>
              <a:rPr lang="es-VE" sz="1800" b="1" dirty="0" smtClean="0"/>
              <a:t>ECOLOGIA AMBIENTAL, ECONOMICA Y SOCIAL</a:t>
            </a:r>
          </a:p>
          <a:p>
            <a:pPr>
              <a:buNone/>
            </a:pPr>
            <a:r>
              <a:rPr lang="es-VE" sz="1800" b="1" dirty="0"/>
              <a:t>	</a:t>
            </a:r>
            <a:r>
              <a:rPr lang="es-VE" sz="1800" b="1" i="1" dirty="0" smtClean="0"/>
              <a:t>“Cuando se habla de « medio ambiente », se indica particularmente una relación, la que existe entre la naturaleza y la sociedad que la habita. Esto nos impide entender la naturaleza como algo separado de nosotros o como un mero marco de nuestra vida. Estamos incluidos en ella, somos parte de ella y estamos </a:t>
            </a:r>
            <a:r>
              <a:rPr lang="es-VE" sz="1800" b="1" i="1" dirty="0" err="1" smtClean="0"/>
              <a:t>interpenetrados</a:t>
            </a:r>
            <a:r>
              <a:rPr lang="es-VE" sz="1800" b="1" i="1" dirty="0" smtClean="0"/>
              <a:t>“</a:t>
            </a:r>
          </a:p>
          <a:p>
            <a:pPr>
              <a:buNone/>
            </a:pPr>
            <a:r>
              <a:rPr lang="es-VE" sz="1800" b="1" i="1" dirty="0"/>
              <a:t>	</a:t>
            </a:r>
            <a:r>
              <a:rPr lang="es-VE" sz="1800" dirty="0" smtClean="0"/>
              <a:t>Se requieren Soluciones integrales </a:t>
            </a:r>
          </a:p>
          <a:p>
            <a:pPr>
              <a:buNone/>
            </a:pPr>
            <a:r>
              <a:rPr lang="es-VE" sz="1800" dirty="0" smtClean="0"/>
              <a:t>	</a:t>
            </a:r>
            <a:r>
              <a:rPr lang="es-VE" sz="1800" b="1" i="1" dirty="0" smtClean="0">
                <a:effectLst>
                  <a:outerShdw blurRad="38100" dist="38100" dir="2700000" algn="tl">
                    <a:srgbClr val="000000">
                      <a:alpha val="43137"/>
                    </a:srgbClr>
                  </a:outerShdw>
                </a:effectLst>
              </a:rPr>
              <a:t>“No </a:t>
            </a:r>
            <a:r>
              <a:rPr lang="es-VE" sz="1800" b="1" i="1" dirty="0">
                <a:effectLst>
                  <a:outerShdw blurRad="38100" dist="38100" dir="2700000" algn="tl">
                    <a:srgbClr val="000000">
                      <a:alpha val="43137"/>
                    </a:srgbClr>
                  </a:outerShdw>
                </a:effectLst>
              </a:rPr>
              <a:t>hay dos crisis separadas, una ambiental y otra social, sino una sola y compleja crisis socio-ambiental. </a:t>
            </a:r>
            <a:r>
              <a:rPr lang="es-VE" sz="1800" b="1" i="1" dirty="0" smtClean="0">
                <a:effectLst>
                  <a:outerShdw blurRad="38100" dist="38100" dir="2700000" algn="tl">
                    <a:srgbClr val="000000">
                      <a:alpha val="43137"/>
                    </a:srgbClr>
                  </a:outerShdw>
                </a:effectLst>
              </a:rPr>
              <a:t>“</a:t>
            </a:r>
          </a:p>
          <a:p>
            <a:pPr>
              <a:buNone/>
            </a:pPr>
            <a:r>
              <a:rPr lang="es-VE" sz="1800" b="1" dirty="0">
                <a:effectLst>
                  <a:outerShdw blurRad="38100" dist="38100" dir="2700000" algn="tl">
                    <a:srgbClr val="000000">
                      <a:alpha val="43137"/>
                    </a:srgbClr>
                  </a:outerShdw>
                </a:effectLst>
              </a:rPr>
              <a:t>	</a:t>
            </a:r>
            <a:r>
              <a:rPr lang="es-VE" sz="1800" b="1" i="1" dirty="0" smtClean="0">
                <a:effectLst>
                  <a:outerShdw blurRad="38100" dist="38100" dir="2700000" algn="tl">
                    <a:srgbClr val="000000">
                      <a:alpha val="43137"/>
                    </a:srgbClr>
                  </a:outerShdw>
                </a:effectLst>
              </a:rPr>
              <a:t>“La salud de las instituciones tiene consecuencias sobre el ambiente y en la calidad de vida humana”</a:t>
            </a:r>
            <a:endParaRPr lang="es-VE" sz="1800" b="1" i="1" dirty="0"/>
          </a:p>
          <a:p>
            <a:pPr>
              <a:buNone/>
            </a:pPr>
            <a:r>
              <a:rPr lang="es-VE" sz="1800" b="1" dirty="0" smtClean="0"/>
              <a:t>	“Todo lo que las dañe (a las instituciones) entraña efectos nocivos, como la perdida de la libertad, la injusticia y la violencia. Varios países se rigen con un nivel institucional precario, a costa del sufrimiento de las poblaciones y en beneficio de quienes se lucran con ese estado de cosas”</a:t>
            </a:r>
            <a:endParaRPr lang="es-VE" sz="1800" b="1" dirty="0"/>
          </a:p>
          <a:p>
            <a:pPr>
              <a:buNone/>
            </a:pPr>
            <a:endParaRPr lang="es-VE" sz="1800" dirty="0"/>
          </a:p>
          <a:p>
            <a:pPr>
              <a:buNone/>
            </a:pPr>
            <a:endParaRPr lang="es-VE" sz="1800" b="1" dirty="0"/>
          </a:p>
          <a:p>
            <a:pPr>
              <a:buNone/>
            </a:pPr>
            <a:r>
              <a:rPr lang="es-VE" sz="1800" b="1" i="1" dirty="0" smtClean="0"/>
              <a:t>	</a:t>
            </a:r>
            <a:r>
              <a:rPr lang="es-VE" sz="2800" b="1" dirty="0" smtClean="0">
                <a:effectLst>
                  <a:outerShdw blurRad="38100" dist="38100" dir="2700000" algn="tl">
                    <a:srgbClr val="000000">
                      <a:alpha val="43137"/>
                    </a:srgbClr>
                  </a:outerShdw>
                </a:effectLst>
              </a:rPr>
              <a:t>	</a:t>
            </a:r>
          </a:p>
          <a:p>
            <a:pPr>
              <a:buClr>
                <a:srgbClr val="006220"/>
              </a:buClr>
              <a:buNone/>
            </a:pPr>
            <a:endParaRPr lang="es-VE" sz="1800" dirty="0" smtClean="0"/>
          </a:p>
        </p:txBody>
      </p:sp>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5"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1026" name="Picture 2" descr="D:\DATA_USUARIO\Documentos\Luis Rafael\DSAmb\Logo DSAMB completo.png"/>
          <p:cNvPicPr>
            <a:picLocks noChangeAspect="1" noChangeArrowheads="1"/>
          </p:cNvPicPr>
          <p:nvPr/>
        </p:nvPicPr>
        <p:blipFill>
          <a:blip r:embed="rId3" cstate="print"/>
          <a:srcRect/>
          <a:stretch>
            <a:fillRect/>
          </a:stretch>
        </p:blipFill>
        <p:spPr bwMode="auto">
          <a:xfrm>
            <a:off x="6144286" y="332656"/>
            <a:ext cx="2999714" cy="614214"/>
          </a:xfrm>
          <a:prstGeom prst="rect">
            <a:avLst/>
          </a:prstGeom>
          <a:noFill/>
        </p:spPr>
      </p:pic>
      <p:sp>
        <p:nvSpPr>
          <p:cNvPr id="7" name="6 Rectángulo"/>
          <p:cNvSpPr/>
          <p:nvPr/>
        </p:nvSpPr>
        <p:spPr>
          <a:xfrm>
            <a:off x="467544" y="476672"/>
            <a:ext cx="8352928" cy="1077218"/>
          </a:xfrm>
          <a:prstGeom prst="rect">
            <a:avLst/>
          </a:prstGeom>
        </p:spPr>
        <p:txBody>
          <a:bodyPr wrap="square">
            <a:spAutoFit/>
          </a:bodyPr>
          <a:lstStyle/>
          <a:p>
            <a:pPr marL="0" lvl="1" algn="just">
              <a:buClr>
                <a:srgbClr val="006220"/>
              </a:buClr>
            </a:pPr>
            <a:r>
              <a:rPr lang="es-VE" sz="3200" b="1" dirty="0" smtClean="0">
                <a:solidFill>
                  <a:srgbClr val="006220"/>
                </a:solidFill>
                <a:effectLst>
                  <a:outerShdw blurRad="38100" dist="38100" dir="2700000" algn="tl">
                    <a:srgbClr val="000000">
                      <a:alpha val="43137"/>
                    </a:srgbClr>
                  </a:outerShdw>
                </a:effectLst>
              </a:rPr>
              <a:t>LAS PROPUESTAS</a:t>
            </a:r>
          </a:p>
          <a:p>
            <a:pPr algn="just">
              <a:buClr>
                <a:srgbClr val="006220"/>
              </a:buClr>
            </a:pPr>
            <a:endParaRPr lang="es-VE" sz="3200" b="1" dirty="0" smtClean="0">
              <a:solidFill>
                <a:srgbClr val="006220"/>
              </a:solidFill>
              <a:effectLst>
                <a:outerShdw blurRad="38100" dist="38100" dir="2700000" algn="tl">
                  <a:srgbClr val="000000">
                    <a:alpha val="43137"/>
                  </a:srgbClr>
                </a:outerShdw>
              </a:effectLst>
            </a:endParaRPr>
          </a:p>
        </p:txBody>
      </p:sp>
      <p:sp>
        <p:nvSpPr>
          <p:cNvPr id="9" name="8 Rectángulo"/>
          <p:cNvSpPr/>
          <p:nvPr/>
        </p:nvSpPr>
        <p:spPr>
          <a:xfrm>
            <a:off x="971600" y="5157192"/>
            <a:ext cx="7704856" cy="12241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5"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6" name="Picture 2" descr="D:\DATA_USUARIO\Documentos\Luis Rafael\DSAmb\Logo DSAMB completo.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44286" y="332656"/>
            <a:ext cx="2999714" cy="614214"/>
          </a:xfrm>
          <a:prstGeom prst="rect">
            <a:avLst/>
          </a:prstGeom>
          <a:noFill/>
        </p:spPr>
      </p:pic>
      <p:sp>
        <p:nvSpPr>
          <p:cNvPr id="10" name="1 Título"/>
          <p:cNvSpPr>
            <a:spLocks noGrp="1"/>
          </p:cNvSpPr>
          <p:nvPr>
            <p:ph type="title"/>
          </p:nvPr>
        </p:nvSpPr>
        <p:spPr>
          <a:xfrm>
            <a:off x="467544" y="476672"/>
            <a:ext cx="7467600" cy="720080"/>
          </a:xfrm>
        </p:spPr>
        <p:txBody>
          <a:bodyPr>
            <a:normAutofit fontScale="90000"/>
          </a:bodyPr>
          <a:lstStyle/>
          <a:p>
            <a:r>
              <a:rPr lang="es-VE" sz="4000" b="1" dirty="0" smtClean="0">
                <a:ln w="5000" cmpd="sng">
                  <a:noFill/>
                  <a:prstDash val="solid"/>
                </a:ln>
                <a:solidFill>
                  <a:srgbClr val="006225"/>
                </a:solidFill>
                <a:effectLst/>
              </a:rPr>
              <a:t>AMBIENTE Y PROBLEMAS AMBIENTALES</a:t>
            </a:r>
            <a:endParaRPr lang="es-VE" b="1" dirty="0">
              <a:ln w="5000" cmpd="sng">
                <a:noFill/>
                <a:prstDash val="solid"/>
              </a:ln>
              <a:solidFill>
                <a:srgbClr val="006225"/>
              </a:solidFill>
              <a:effectLst/>
            </a:endParaRPr>
          </a:p>
        </p:txBody>
      </p:sp>
      <p:sp>
        <p:nvSpPr>
          <p:cNvPr id="12" name="11 Rectángulo"/>
          <p:cNvSpPr/>
          <p:nvPr/>
        </p:nvSpPr>
        <p:spPr>
          <a:xfrm>
            <a:off x="323528" y="1785005"/>
            <a:ext cx="4392488" cy="4524315"/>
          </a:xfrm>
          <a:prstGeom prst="rect">
            <a:avLst/>
          </a:prstGeom>
        </p:spPr>
        <p:txBody>
          <a:bodyPr wrap="square">
            <a:spAutoFit/>
          </a:bodyPr>
          <a:lstStyle/>
          <a:p>
            <a:pPr algn="just">
              <a:buClr>
                <a:srgbClr val="009900"/>
              </a:buClr>
            </a:pPr>
            <a:r>
              <a:rPr lang="es-VE" sz="2400" b="1" dirty="0" smtClean="0">
                <a:solidFill>
                  <a:srgbClr val="006220"/>
                </a:solidFill>
                <a:effectLst>
                  <a:outerShdw blurRad="38100" dist="38100" dir="2700000" algn="tl">
                    <a:srgbClr val="000000">
                      <a:alpha val="43137"/>
                    </a:srgbClr>
                  </a:outerShdw>
                </a:effectLst>
                <a:latin typeface="+mj-lt"/>
              </a:rPr>
              <a:t>AMBIENTE - CONCEPTO</a:t>
            </a:r>
          </a:p>
          <a:p>
            <a:pPr algn="just">
              <a:buClr>
                <a:srgbClr val="009900"/>
              </a:buClr>
            </a:pPr>
            <a:r>
              <a:rPr lang="es-VE" sz="2400" dirty="0" smtClean="0">
                <a:latin typeface="+mj-lt"/>
              </a:rPr>
              <a:t>Conjunto o sistema de elementos de naturaleza física, química, biológica o socio cultural, en constante dinámica por la acción humana o natural, que rige y condiciona la existencia de los seres humanos y demás organismos vivos, que interactúan permanentemente en un espacio y tiempo determinado. (LOA. RBV 2006)</a:t>
            </a:r>
            <a:endParaRPr lang="es-ES" sz="2400" dirty="0" smtClean="0">
              <a:latin typeface="+mj-lt"/>
            </a:endParaRPr>
          </a:p>
        </p:txBody>
      </p:sp>
      <p:pic>
        <p:nvPicPr>
          <p:cNvPr id="5122" name="Picture 2" descr="http://www.ww.progettaecrea.altervista.org/immagini/animali/slides/imagen%20naturaleza%20tierra%20planeta%20animales%20plantas%20paisajes%20flora%20fauna%20fotos%2069.jpg"/>
          <p:cNvPicPr>
            <a:picLocks noChangeAspect="1" noChangeArrowheads="1"/>
          </p:cNvPicPr>
          <p:nvPr/>
        </p:nvPicPr>
        <p:blipFill>
          <a:blip r:embed="rId4" cstate="print"/>
          <a:srcRect/>
          <a:stretch>
            <a:fillRect/>
          </a:stretch>
        </p:blipFill>
        <p:spPr bwMode="auto">
          <a:xfrm>
            <a:off x="5148064" y="2006842"/>
            <a:ext cx="1512168" cy="1134126"/>
          </a:xfrm>
          <a:prstGeom prst="rect">
            <a:avLst/>
          </a:prstGeom>
          <a:noFill/>
        </p:spPr>
      </p:pic>
      <p:pic>
        <p:nvPicPr>
          <p:cNvPr id="5124" name="Picture 4" descr="http://www.vtv.gob.ve/articulos/2015/02/11/listado-de-las-455-playas-y-rios-aptos-en-venezuela-para-disfrutar-en-carnavales-2015-3539.html/playas-azules.jpg/@@images/3005e066-49e5-4e15-be74-7af18b573e82.jpeg"/>
          <p:cNvPicPr>
            <a:picLocks noChangeAspect="1" noChangeArrowheads="1"/>
          </p:cNvPicPr>
          <p:nvPr/>
        </p:nvPicPr>
        <p:blipFill>
          <a:blip r:embed="rId5" cstate="print"/>
          <a:srcRect/>
          <a:stretch>
            <a:fillRect/>
          </a:stretch>
        </p:blipFill>
        <p:spPr bwMode="auto">
          <a:xfrm>
            <a:off x="7092280" y="2852936"/>
            <a:ext cx="1539481" cy="1152128"/>
          </a:xfrm>
          <a:prstGeom prst="rect">
            <a:avLst/>
          </a:prstGeom>
          <a:noFill/>
        </p:spPr>
      </p:pic>
      <p:pic>
        <p:nvPicPr>
          <p:cNvPr id="5126" name="Picture 6" descr="http://hoyquehay.net/wordpress/wp-content/uploads/2013/06/79888caracas-1.jpg"/>
          <p:cNvPicPr>
            <a:picLocks noChangeAspect="1" noChangeArrowheads="1"/>
          </p:cNvPicPr>
          <p:nvPr/>
        </p:nvPicPr>
        <p:blipFill>
          <a:blip r:embed="rId6" cstate="print"/>
          <a:srcRect/>
          <a:stretch>
            <a:fillRect/>
          </a:stretch>
        </p:blipFill>
        <p:spPr bwMode="auto">
          <a:xfrm>
            <a:off x="6444208" y="5219315"/>
            <a:ext cx="2240722" cy="1234021"/>
          </a:xfrm>
          <a:prstGeom prst="rect">
            <a:avLst/>
          </a:prstGeom>
          <a:noFill/>
        </p:spPr>
      </p:pic>
      <p:pic>
        <p:nvPicPr>
          <p:cNvPr id="5128" name="Picture 8" descr="http://resources0.news.com.au/images/2012/12/20/1226540/962892-world-039-s-happiest-people.jpg"/>
          <p:cNvPicPr>
            <a:picLocks noChangeAspect="1" noChangeArrowheads="1"/>
          </p:cNvPicPr>
          <p:nvPr/>
        </p:nvPicPr>
        <p:blipFill>
          <a:blip r:embed="rId7" cstate="print"/>
          <a:srcRect r="15854"/>
          <a:stretch>
            <a:fillRect/>
          </a:stretch>
        </p:blipFill>
        <p:spPr bwMode="auto">
          <a:xfrm>
            <a:off x="5076056" y="3784717"/>
            <a:ext cx="1728192" cy="115645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989856"/>
            <a:ext cx="7467600" cy="1143000"/>
          </a:xfrm>
        </p:spPr>
        <p:txBody>
          <a:bodyPr>
            <a:normAutofit fontScale="90000"/>
          </a:bodyPr>
          <a:lstStyle/>
          <a:p>
            <a:r>
              <a:rPr lang="es-VE" sz="4000" dirty="0" smtClean="0">
                <a:latin typeface="+mj-lt"/>
              </a:rPr>
              <a:t/>
            </a:r>
            <a:br>
              <a:rPr lang="es-VE" sz="4000" dirty="0" smtClean="0">
                <a:latin typeface="+mj-lt"/>
              </a:rPr>
            </a:br>
            <a:endParaRPr lang="es-VE" b="1" dirty="0">
              <a:solidFill>
                <a:srgbClr val="006225"/>
              </a:solidFill>
            </a:endParaRPr>
          </a:p>
        </p:txBody>
      </p:sp>
      <p:sp>
        <p:nvSpPr>
          <p:cNvPr id="3" name="2 Marcador de contenido"/>
          <p:cNvSpPr>
            <a:spLocks noGrp="1"/>
          </p:cNvSpPr>
          <p:nvPr>
            <p:ph idx="1"/>
          </p:nvPr>
        </p:nvSpPr>
        <p:spPr>
          <a:xfrm>
            <a:off x="683568" y="1052736"/>
            <a:ext cx="8136904" cy="4968552"/>
          </a:xfrm>
        </p:spPr>
        <p:txBody>
          <a:bodyPr>
            <a:noAutofit/>
          </a:bodyPr>
          <a:lstStyle/>
          <a:p>
            <a:pPr marL="342900" lvl="1" indent="-342900">
              <a:buNone/>
            </a:pPr>
            <a:r>
              <a:rPr lang="es-VE" b="1" dirty="0" smtClean="0">
                <a:effectLst>
                  <a:outerShdw blurRad="38100" dist="38100" dir="2700000" algn="tl">
                    <a:srgbClr val="000000">
                      <a:alpha val="43137"/>
                    </a:srgbClr>
                  </a:outerShdw>
                </a:effectLst>
              </a:rPr>
              <a:t>	“UNA ECOLOGIA INTEGRAL” </a:t>
            </a:r>
          </a:p>
          <a:p>
            <a:pPr marL="342900" lvl="1" indent="-342900">
              <a:buNone/>
            </a:pPr>
            <a:r>
              <a:rPr lang="es-VE" sz="1800" b="1" dirty="0">
                <a:effectLst>
                  <a:outerShdw blurRad="38100" dist="38100" dir="2700000" algn="tl">
                    <a:srgbClr val="000000">
                      <a:alpha val="43137"/>
                    </a:srgbClr>
                  </a:outerShdw>
                </a:effectLst>
              </a:rPr>
              <a:t>	</a:t>
            </a:r>
            <a:r>
              <a:rPr lang="es-VE" sz="1800" b="1" dirty="0" smtClean="0"/>
              <a:t>ECOLOGIA CULTURAL</a:t>
            </a:r>
          </a:p>
          <a:p>
            <a:pPr>
              <a:buNone/>
            </a:pPr>
            <a:r>
              <a:rPr lang="es-VE" sz="1800" b="1" dirty="0"/>
              <a:t>	</a:t>
            </a:r>
            <a:r>
              <a:rPr lang="es-VE" sz="1800" b="1" i="1" dirty="0" smtClean="0"/>
              <a:t>“La visión consumista del ser humano, alentada por los engranajes de la actual economía globalizada, tiende a homogeneizar las culturas y a debilitar la inmensa variedad cultural“</a:t>
            </a:r>
          </a:p>
          <a:p>
            <a:pPr>
              <a:buNone/>
            </a:pPr>
            <a:r>
              <a:rPr lang="es-VE" sz="1800" b="1" i="1" dirty="0"/>
              <a:t>	</a:t>
            </a:r>
            <a:r>
              <a:rPr lang="es-VE" sz="1800" b="1" i="1" dirty="0" smtClean="0"/>
              <a:t>“En este sentido, es indispensable prestar especial atención a las comunidades aborígenes con sus tradiciones culturales”</a:t>
            </a:r>
          </a:p>
          <a:p>
            <a:pPr>
              <a:buNone/>
            </a:pPr>
            <a:r>
              <a:rPr lang="es-VE" sz="1800" b="1" i="1" dirty="0"/>
              <a:t>	</a:t>
            </a:r>
            <a:r>
              <a:rPr lang="es-VE" sz="1800" b="1" dirty="0" smtClean="0"/>
              <a:t>ECOLOGIA DE LA VIDA COTIDIANA</a:t>
            </a:r>
          </a:p>
          <a:p>
            <a:pPr>
              <a:buNone/>
            </a:pPr>
            <a:r>
              <a:rPr lang="es-VE" sz="1800" b="1" dirty="0"/>
              <a:t>	</a:t>
            </a:r>
            <a:r>
              <a:rPr lang="es-VE" sz="1800" b="1" dirty="0" smtClean="0"/>
              <a:t>“</a:t>
            </a:r>
            <a:r>
              <a:rPr lang="es-VE" sz="1800" b="1" i="1" dirty="0" smtClean="0"/>
              <a:t>Para que pueda hablarse de un auténtico desarrollo, habrá que asegurar que se produzca una mejora integral en la calidad de vida humana, y esto implica analizar el espacio donde transcurre la existencia de las personas”</a:t>
            </a:r>
          </a:p>
          <a:p>
            <a:pPr>
              <a:buNone/>
            </a:pPr>
            <a:r>
              <a:rPr lang="es-VE" sz="1800" b="1" i="1" dirty="0"/>
              <a:t>	</a:t>
            </a:r>
            <a:r>
              <a:rPr lang="es-VE" sz="1800" dirty="0" smtClean="0"/>
              <a:t>Espacios comunes, hitos urbanos</a:t>
            </a:r>
            <a:endParaRPr lang="es-VE" sz="1800" dirty="0"/>
          </a:p>
          <a:p>
            <a:pPr>
              <a:buNone/>
            </a:pPr>
            <a:r>
              <a:rPr lang="es-VE" sz="1800" dirty="0" smtClean="0"/>
              <a:t>	</a:t>
            </a:r>
            <a:r>
              <a:rPr lang="es-VE" sz="1800" b="1" dirty="0" smtClean="0"/>
              <a:t>EL PRINCIPIO DEL BIEN COMUN</a:t>
            </a:r>
          </a:p>
          <a:p>
            <a:pPr>
              <a:buNone/>
            </a:pPr>
            <a:r>
              <a:rPr lang="es-VE" sz="1800" b="1" dirty="0"/>
              <a:t>	</a:t>
            </a:r>
            <a:r>
              <a:rPr lang="es-VE" sz="1800" b="1" dirty="0" smtClean="0"/>
              <a:t>“Es « el conjunto de condiciones de la vida social que hacen posible a las asociaciones y a cada uno de sus miembros el logro más pleno y más fácil de la propia perfección »”</a:t>
            </a:r>
            <a:endParaRPr lang="es-VE" sz="1800" b="1" dirty="0"/>
          </a:p>
          <a:p>
            <a:pPr>
              <a:buNone/>
            </a:pPr>
            <a:endParaRPr lang="es-VE" sz="1800" b="1" dirty="0"/>
          </a:p>
          <a:p>
            <a:pPr>
              <a:buNone/>
            </a:pPr>
            <a:r>
              <a:rPr lang="es-VE" sz="1800" b="1" i="1" dirty="0" smtClean="0"/>
              <a:t>	</a:t>
            </a:r>
            <a:r>
              <a:rPr lang="es-VE" sz="2800" b="1" dirty="0" smtClean="0">
                <a:effectLst>
                  <a:outerShdw blurRad="38100" dist="38100" dir="2700000" algn="tl">
                    <a:srgbClr val="000000">
                      <a:alpha val="43137"/>
                    </a:srgbClr>
                  </a:outerShdw>
                </a:effectLst>
              </a:rPr>
              <a:t>	</a:t>
            </a:r>
          </a:p>
          <a:p>
            <a:pPr>
              <a:buClr>
                <a:srgbClr val="006220"/>
              </a:buClr>
              <a:buNone/>
            </a:pPr>
            <a:endParaRPr lang="es-VE" sz="1800" dirty="0" smtClean="0"/>
          </a:p>
        </p:txBody>
      </p:sp>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5"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1026" name="Picture 2" descr="D:\DATA_USUARIO\Documentos\Luis Rafael\DSAmb\Logo DSAMB completo.png"/>
          <p:cNvPicPr>
            <a:picLocks noChangeAspect="1" noChangeArrowheads="1"/>
          </p:cNvPicPr>
          <p:nvPr/>
        </p:nvPicPr>
        <p:blipFill>
          <a:blip r:embed="rId3" cstate="print"/>
          <a:srcRect/>
          <a:stretch>
            <a:fillRect/>
          </a:stretch>
        </p:blipFill>
        <p:spPr bwMode="auto">
          <a:xfrm>
            <a:off x="6144286" y="332656"/>
            <a:ext cx="2999714" cy="614214"/>
          </a:xfrm>
          <a:prstGeom prst="rect">
            <a:avLst/>
          </a:prstGeom>
          <a:noFill/>
        </p:spPr>
      </p:pic>
      <p:sp>
        <p:nvSpPr>
          <p:cNvPr id="7" name="6 Rectángulo"/>
          <p:cNvSpPr/>
          <p:nvPr/>
        </p:nvSpPr>
        <p:spPr>
          <a:xfrm>
            <a:off x="467544" y="476672"/>
            <a:ext cx="8352928" cy="1077218"/>
          </a:xfrm>
          <a:prstGeom prst="rect">
            <a:avLst/>
          </a:prstGeom>
        </p:spPr>
        <p:txBody>
          <a:bodyPr wrap="square">
            <a:spAutoFit/>
          </a:bodyPr>
          <a:lstStyle/>
          <a:p>
            <a:pPr marL="0" lvl="1" algn="just">
              <a:buClr>
                <a:srgbClr val="006220"/>
              </a:buClr>
            </a:pPr>
            <a:r>
              <a:rPr lang="es-VE" sz="3200" b="1" dirty="0" smtClean="0">
                <a:solidFill>
                  <a:srgbClr val="006220"/>
                </a:solidFill>
                <a:effectLst>
                  <a:outerShdw blurRad="38100" dist="38100" dir="2700000" algn="tl">
                    <a:srgbClr val="000000">
                      <a:alpha val="43137"/>
                    </a:srgbClr>
                  </a:outerShdw>
                </a:effectLst>
              </a:rPr>
              <a:t>LAS PROPUESTAS</a:t>
            </a:r>
          </a:p>
          <a:p>
            <a:pPr algn="just">
              <a:buClr>
                <a:srgbClr val="006220"/>
              </a:buClr>
            </a:pPr>
            <a:endParaRPr lang="es-VE" sz="3200" b="1" dirty="0" smtClean="0">
              <a:solidFill>
                <a:srgbClr val="00622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989856"/>
            <a:ext cx="7467600" cy="1143000"/>
          </a:xfrm>
        </p:spPr>
        <p:txBody>
          <a:bodyPr>
            <a:normAutofit fontScale="90000"/>
          </a:bodyPr>
          <a:lstStyle/>
          <a:p>
            <a:r>
              <a:rPr lang="es-VE" sz="4000" dirty="0" smtClean="0">
                <a:latin typeface="+mj-lt"/>
              </a:rPr>
              <a:t/>
            </a:r>
            <a:br>
              <a:rPr lang="es-VE" sz="4000" dirty="0" smtClean="0">
                <a:latin typeface="+mj-lt"/>
              </a:rPr>
            </a:br>
            <a:endParaRPr lang="es-VE" b="1" dirty="0">
              <a:solidFill>
                <a:srgbClr val="006225"/>
              </a:solidFill>
            </a:endParaRPr>
          </a:p>
        </p:txBody>
      </p:sp>
      <p:sp>
        <p:nvSpPr>
          <p:cNvPr id="3" name="2 Marcador de contenido"/>
          <p:cNvSpPr>
            <a:spLocks noGrp="1"/>
          </p:cNvSpPr>
          <p:nvPr>
            <p:ph idx="1"/>
          </p:nvPr>
        </p:nvSpPr>
        <p:spPr>
          <a:xfrm>
            <a:off x="611560" y="908720"/>
            <a:ext cx="8136904" cy="4968552"/>
          </a:xfrm>
        </p:spPr>
        <p:txBody>
          <a:bodyPr>
            <a:noAutofit/>
          </a:bodyPr>
          <a:lstStyle/>
          <a:p>
            <a:pPr marL="342900" lvl="1" indent="-342900">
              <a:buNone/>
            </a:pPr>
            <a:r>
              <a:rPr lang="es-VE" b="1" dirty="0" smtClean="0">
                <a:effectLst>
                  <a:outerShdw blurRad="38100" dist="38100" dir="2700000" algn="tl">
                    <a:srgbClr val="000000">
                      <a:alpha val="43137"/>
                    </a:srgbClr>
                  </a:outerShdw>
                </a:effectLst>
              </a:rPr>
              <a:t>	“UNA ECOLOGIA INTEGRAL” </a:t>
            </a:r>
          </a:p>
          <a:p>
            <a:pPr marL="342900" lvl="1" indent="-342900">
              <a:buNone/>
            </a:pPr>
            <a:r>
              <a:rPr lang="es-VE" sz="1800" b="1" dirty="0">
                <a:effectLst>
                  <a:outerShdw blurRad="38100" dist="38100" dir="2700000" algn="tl">
                    <a:srgbClr val="000000">
                      <a:alpha val="43137"/>
                    </a:srgbClr>
                  </a:outerShdw>
                </a:effectLst>
              </a:rPr>
              <a:t>	</a:t>
            </a:r>
            <a:r>
              <a:rPr lang="es-VE" sz="1800" b="1" dirty="0" smtClean="0"/>
              <a:t>JUSTICIA ENTRE LAS GENERACIONES</a:t>
            </a:r>
          </a:p>
          <a:p>
            <a:pPr marL="342900" lvl="1" indent="-342900">
              <a:buNone/>
            </a:pPr>
            <a:r>
              <a:rPr lang="es-VE" sz="1800" b="1" dirty="0"/>
              <a:t>	</a:t>
            </a:r>
            <a:r>
              <a:rPr lang="es-VE" sz="1800" b="1" i="1" dirty="0" smtClean="0"/>
              <a:t>“Las crisis económicas internacionales han mostrado con crudeza los efectos dañinos que trae aparejado el desconocimiento de un destino común, del cual no pueden ser excluidos quienes vienen detrás de nosotros. Ya no puede hablarse de desarrollo sostenible sin una solidaridad </a:t>
            </a:r>
            <a:r>
              <a:rPr lang="es-VE" sz="1800" b="1" i="1" dirty="0" err="1" smtClean="0"/>
              <a:t>intergeneracional</a:t>
            </a:r>
            <a:r>
              <a:rPr lang="es-VE" sz="1800" b="1" i="1" dirty="0" smtClean="0"/>
              <a:t>”</a:t>
            </a:r>
          </a:p>
          <a:p>
            <a:pPr>
              <a:buNone/>
            </a:pPr>
            <a:r>
              <a:rPr lang="es-VE" sz="1800" b="1" dirty="0"/>
              <a:t>	</a:t>
            </a:r>
            <a:r>
              <a:rPr lang="es-VE" sz="1800" b="1" i="1" dirty="0" smtClean="0"/>
              <a:t>“Se requiere advertir que lo que está en juego es nuestra propia dignidad. Somos nosotros los primeros interesados en dejar un planeta habitable para la humanidad que nos sucederá.”</a:t>
            </a:r>
          </a:p>
          <a:p>
            <a:pPr>
              <a:buNone/>
            </a:pPr>
            <a:r>
              <a:rPr lang="es-VE" sz="1800" b="1" i="1" dirty="0"/>
              <a:t>	</a:t>
            </a:r>
            <a:r>
              <a:rPr lang="es-VE" sz="2800" b="1" dirty="0" smtClean="0">
                <a:effectLst>
                  <a:outerShdw blurRad="38100" dist="38100" dir="2700000" algn="tl">
                    <a:srgbClr val="000000">
                      <a:alpha val="43137"/>
                    </a:srgbClr>
                  </a:outerShdw>
                </a:effectLst>
              </a:rPr>
              <a:t> “ALGUNAS LINEAS DE ORIENTACION Y ACCION” </a:t>
            </a:r>
            <a:r>
              <a:rPr lang="es-VE" sz="1800" b="1" dirty="0" smtClean="0"/>
              <a:t>DIÁLOGO SOBRE EL MEDIO AMBIENTE EN LA POLÍTICA INTERNACIONAL</a:t>
            </a:r>
            <a:endParaRPr lang="es-VE" sz="1800" b="1" dirty="0"/>
          </a:p>
          <a:p>
            <a:pPr>
              <a:buNone/>
            </a:pPr>
            <a:r>
              <a:rPr lang="es-VE" sz="1800" b="1" i="1" dirty="0" smtClean="0"/>
              <a:t>	“La misma lógica que dificulta tomar decisiones drásticas para invertir la tendencia al calentamiento global es la que no permite cumplir con el objetivo de erradicar la pobreza”</a:t>
            </a:r>
          </a:p>
          <a:p>
            <a:pPr>
              <a:buNone/>
            </a:pPr>
            <a:r>
              <a:rPr lang="es-VE" sz="1800" b="1" i="1" dirty="0"/>
              <a:t>	</a:t>
            </a:r>
            <a:r>
              <a:rPr lang="es-VE" sz="1800" b="1" i="1" dirty="0" smtClean="0"/>
              <a:t>“En este contexto, se vuelve indispensable la maduración de instituciones internacionales más fuertes y eficazmente organizadas, con autoridades designadas equitativamente por acuerdo entre los gobiernos nacionales, y dotadas de poder para sancionar”</a:t>
            </a:r>
            <a:endParaRPr lang="es-VE" sz="1800" b="1" i="1" dirty="0"/>
          </a:p>
          <a:p>
            <a:pPr>
              <a:buNone/>
            </a:pPr>
            <a:r>
              <a:rPr lang="es-VE" sz="1800" b="1" i="1" dirty="0" smtClean="0"/>
              <a:t>	</a:t>
            </a:r>
            <a:r>
              <a:rPr lang="es-VE" sz="2800" b="1" dirty="0" smtClean="0">
                <a:effectLst>
                  <a:outerShdw blurRad="38100" dist="38100" dir="2700000" algn="tl">
                    <a:srgbClr val="000000">
                      <a:alpha val="43137"/>
                    </a:srgbClr>
                  </a:outerShdw>
                </a:effectLst>
              </a:rPr>
              <a:t>	</a:t>
            </a:r>
          </a:p>
          <a:p>
            <a:pPr>
              <a:buClr>
                <a:srgbClr val="006220"/>
              </a:buClr>
              <a:buNone/>
            </a:pPr>
            <a:endParaRPr lang="es-VE" sz="1800" dirty="0" smtClean="0"/>
          </a:p>
        </p:txBody>
      </p:sp>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5"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1026" name="Picture 2" descr="D:\DATA_USUARIO\Documentos\Luis Rafael\DSAmb\Logo DSAMB completo.png"/>
          <p:cNvPicPr>
            <a:picLocks noChangeAspect="1" noChangeArrowheads="1"/>
          </p:cNvPicPr>
          <p:nvPr/>
        </p:nvPicPr>
        <p:blipFill>
          <a:blip r:embed="rId3" cstate="print"/>
          <a:srcRect/>
          <a:stretch>
            <a:fillRect/>
          </a:stretch>
        </p:blipFill>
        <p:spPr bwMode="auto">
          <a:xfrm>
            <a:off x="6144286" y="332656"/>
            <a:ext cx="2999714" cy="614214"/>
          </a:xfrm>
          <a:prstGeom prst="rect">
            <a:avLst/>
          </a:prstGeom>
          <a:noFill/>
        </p:spPr>
      </p:pic>
      <p:sp>
        <p:nvSpPr>
          <p:cNvPr id="7" name="6 Rectángulo"/>
          <p:cNvSpPr/>
          <p:nvPr/>
        </p:nvSpPr>
        <p:spPr>
          <a:xfrm>
            <a:off x="467544" y="332656"/>
            <a:ext cx="8352928" cy="1077218"/>
          </a:xfrm>
          <a:prstGeom prst="rect">
            <a:avLst/>
          </a:prstGeom>
        </p:spPr>
        <p:txBody>
          <a:bodyPr wrap="square">
            <a:spAutoFit/>
          </a:bodyPr>
          <a:lstStyle/>
          <a:p>
            <a:pPr marL="0" lvl="1" algn="just">
              <a:buClr>
                <a:srgbClr val="006220"/>
              </a:buClr>
            </a:pPr>
            <a:r>
              <a:rPr lang="es-VE" sz="3200" b="1" dirty="0" smtClean="0">
                <a:solidFill>
                  <a:srgbClr val="006220"/>
                </a:solidFill>
                <a:effectLst>
                  <a:outerShdw blurRad="38100" dist="38100" dir="2700000" algn="tl">
                    <a:srgbClr val="000000">
                      <a:alpha val="43137"/>
                    </a:srgbClr>
                  </a:outerShdw>
                </a:effectLst>
              </a:rPr>
              <a:t>LAS PROPUESTAS</a:t>
            </a:r>
          </a:p>
          <a:p>
            <a:pPr algn="just">
              <a:buClr>
                <a:srgbClr val="006220"/>
              </a:buClr>
            </a:pPr>
            <a:endParaRPr lang="es-VE" sz="3200" b="1" dirty="0" smtClean="0">
              <a:solidFill>
                <a:srgbClr val="00622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989856"/>
            <a:ext cx="7467600" cy="1143000"/>
          </a:xfrm>
        </p:spPr>
        <p:txBody>
          <a:bodyPr>
            <a:normAutofit fontScale="90000"/>
          </a:bodyPr>
          <a:lstStyle/>
          <a:p>
            <a:r>
              <a:rPr lang="es-VE" sz="4000" dirty="0" smtClean="0">
                <a:latin typeface="+mj-lt"/>
              </a:rPr>
              <a:t/>
            </a:r>
            <a:br>
              <a:rPr lang="es-VE" sz="4000" dirty="0" smtClean="0">
                <a:latin typeface="+mj-lt"/>
              </a:rPr>
            </a:br>
            <a:endParaRPr lang="es-VE" b="1" dirty="0">
              <a:solidFill>
                <a:srgbClr val="006225"/>
              </a:solidFill>
            </a:endParaRPr>
          </a:p>
        </p:txBody>
      </p:sp>
      <p:sp>
        <p:nvSpPr>
          <p:cNvPr id="3" name="2 Marcador de contenido"/>
          <p:cNvSpPr>
            <a:spLocks noGrp="1"/>
          </p:cNvSpPr>
          <p:nvPr>
            <p:ph idx="1"/>
          </p:nvPr>
        </p:nvSpPr>
        <p:spPr>
          <a:xfrm>
            <a:off x="611560" y="908720"/>
            <a:ext cx="8136904" cy="4968552"/>
          </a:xfrm>
        </p:spPr>
        <p:txBody>
          <a:bodyPr>
            <a:noAutofit/>
          </a:bodyPr>
          <a:lstStyle/>
          <a:p>
            <a:pPr marL="342900" lvl="1" indent="-342900">
              <a:buNone/>
            </a:pPr>
            <a:r>
              <a:rPr lang="es-VE" b="1" dirty="0" smtClean="0">
                <a:effectLst>
                  <a:outerShdw blurRad="38100" dist="38100" dir="2700000" algn="tl">
                    <a:srgbClr val="000000">
                      <a:alpha val="43137"/>
                    </a:srgbClr>
                  </a:outerShdw>
                </a:effectLst>
              </a:rPr>
              <a:t>	“</a:t>
            </a:r>
            <a:r>
              <a:rPr lang="es-VE" sz="2800" b="1" dirty="0" smtClean="0">
                <a:effectLst>
                  <a:outerShdw blurRad="38100" dist="38100" dir="2700000" algn="tl">
                    <a:srgbClr val="000000">
                      <a:alpha val="43137"/>
                    </a:srgbClr>
                  </a:outerShdw>
                </a:effectLst>
              </a:rPr>
              <a:t>ALGUNAS LINEAS DE ORIENTACION Y ACCION” </a:t>
            </a:r>
            <a:r>
              <a:rPr lang="es-VE" sz="1800" b="1" dirty="0" smtClean="0"/>
              <a:t>DIÁLOGO HACIA NUEVAS POLITICAS NACIONALES Y LOCALES</a:t>
            </a:r>
            <a:endParaRPr lang="es-VE" sz="1800" b="1" dirty="0"/>
          </a:p>
          <a:p>
            <a:pPr>
              <a:buNone/>
            </a:pPr>
            <a:r>
              <a:rPr lang="es-VE" sz="1800" b="1" i="1" dirty="0" smtClean="0"/>
              <a:t>	“Ante la posibilidad de una utilización irresponsable de las capacidades humanas, son funciones impostergables de cada Estado planificar, coordinar, vigilar y sancionar dentro de su propio territorio”</a:t>
            </a:r>
          </a:p>
          <a:p>
            <a:pPr>
              <a:buNone/>
            </a:pPr>
            <a:r>
              <a:rPr lang="es-VE" sz="1800" b="1" i="1" dirty="0" smtClean="0"/>
              <a:t>	“La miopía de la construcción de poder detiene la integración de la agenda ambiental con mirada amplia en la agenda pública de los gobiernos. Se olvida así que « el tiempo es superior al espacio”</a:t>
            </a:r>
          </a:p>
          <a:p>
            <a:pPr>
              <a:buNone/>
            </a:pPr>
            <a:r>
              <a:rPr lang="es-VE" sz="1800" b="1" i="1" dirty="0"/>
              <a:t>	</a:t>
            </a:r>
            <a:r>
              <a:rPr lang="es-VE" sz="1800" b="1" i="1" dirty="0" smtClean="0"/>
              <a:t>“Si los ciudadanos </a:t>
            </a:r>
            <a:r>
              <a:rPr lang="es-VE" sz="1800" b="1" i="1" dirty="0"/>
              <a:t>no controlan al poder político –</a:t>
            </a:r>
            <a:r>
              <a:rPr lang="es-VE" sz="1800" b="1" i="1" dirty="0" smtClean="0"/>
              <a:t>nacional, regional </a:t>
            </a:r>
            <a:r>
              <a:rPr lang="es-VE" sz="1800" b="1" i="1" dirty="0"/>
              <a:t>y </a:t>
            </a:r>
            <a:r>
              <a:rPr lang="es-VE" sz="1800" b="1" i="1" dirty="0" smtClean="0"/>
              <a:t>municipal, </a:t>
            </a:r>
            <a:r>
              <a:rPr lang="es-VE" sz="1800" b="1" i="1" dirty="0"/>
              <a:t>tampoco es </a:t>
            </a:r>
            <a:r>
              <a:rPr lang="es-VE" sz="1800" b="1" i="1" dirty="0" smtClean="0"/>
              <a:t>posible un </a:t>
            </a:r>
            <a:r>
              <a:rPr lang="es-VE" sz="1800" b="1" i="1" dirty="0"/>
              <a:t>control de los daños </a:t>
            </a:r>
            <a:r>
              <a:rPr lang="es-VE" sz="1800" b="1" i="1" dirty="0" smtClean="0"/>
              <a:t>ambientales”</a:t>
            </a:r>
            <a:endParaRPr lang="es-VE" sz="1800" b="1" i="1" dirty="0"/>
          </a:p>
          <a:p>
            <a:pPr>
              <a:buClr>
                <a:srgbClr val="006220"/>
              </a:buClr>
              <a:buNone/>
            </a:pPr>
            <a:r>
              <a:rPr lang="es-VE" sz="1800" dirty="0" smtClean="0"/>
              <a:t>	</a:t>
            </a:r>
            <a:r>
              <a:rPr lang="es-VE" sz="1800" b="1" dirty="0" smtClean="0"/>
              <a:t> DIÁLOGO HACIA NUEVAS POLITICAS NACIONALES Y LOCALES</a:t>
            </a:r>
          </a:p>
          <a:p>
            <a:pPr>
              <a:buClr>
                <a:srgbClr val="006220"/>
              </a:buClr>
              <a:buNone/>
            </a:pPr>
            <a:r>
              <a:rPr lang="es-VE" sz="1800" b="1" dirty="0"/>
              <a:t>	</a:t>
            </a:r>
            <a:r>
              <a:rPr lang="es-VE" sz="1800" b="1" dirty="0" smtClean="0"/>
              <a:t>“</a:t>
            </a:r>
            <a:r>
              <a:rPr lang="es-VE" sz="1800" b="1" i="1" dirty="0" smtClean="0"/>
              <a:t>Hay que dejar de pensar en « intervenciones » sobre el ambiente para dar lugar a políticas pensadas y discutidas por todas las partes interesadas.”</a:t>
            </a:r>
          </a:p>
          <a:p>
            <a:pPr>
              <a:buClr>
                <a:srgbClr val="006220"/>
              </a:buClr>
              <a:buNone/>
            </a:pPr>
            <a:r>
              <a:rPr lang="es-VE" sz="1800" b="1" dirty="0"/>
              <a:t>	</a:t>
            </a:r>
            <a:r>
              <a:rPr lang="es-VE" sz="1800" b="1" dirty="0" smtClean="0"/>
              <a:t> POLITICA Y ECONOMIA EN DIALOGO PARA LA PLENITUD HUMANA</a:t>
            </a:r>
          </a:p>
          <a:p>
            <a:pPr>
              <a:buClr>
                <a:srgbClr val="006220"/>
              </a:buClr>
              <a:buNone/>
            </a:pPr>
            <a:r>
              <a:rPr lang="es-VE" sz="1800" b="1" dirty="0" smtClean="0"/>
              <a:t>	</a:t>
            </a:r>
            <a:r>
              <a:rPr lang="es-VE" sz="1800" b="1" i="1" dirty="0" smtClean="0"/>
              <a:t>“Hoy, pensando en el bien común, necesitamos imperiosamente que la política y la economía, en diálogo, se coloquen decididamente al servicio de la vida, especialmente de la vida humana”</a:t>
            </a:r>
            <a:endParaRPr lang="es-VE" sz="1800" i="1" dirty="0" smtClean="0"/>
          </a:p>
        </p:txBody>
      </p:sp>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5"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1026" name="Picture 2" descr="D:\DATA_USUARIO\Documentos\Luis Rafael\DSAmb\Logo DSAMB completo.png"/>
          <p:cNvPicPr>
            <a:picLocks noChangeAspect="1" noChangeArrowheads="1"/>
          </p:cNvPicPr>
          <p:nvPr/>
        </p:nvPicPr>
        <p:blipFill>
          <a:blip r:embed="rId3" cstate="print"/>
          <a:srcRect/>
          <a:stretch>
            <a:fillRect/>
          </a:stretch>
        </p:blipFill>
        <p:spPr bwMode="auto">
          <a:xfrm>
            <a:off x="6144286" y="332656"/>
            <a:ext cx="2999714" cy="614214"/>
          </a:xfrm>
          <a:prstGeom prst="rect">
            <a:avLst/>
          </a:prstGeom>
          <a:noFill/>
        </p:spPr>
      </p:pic>
      <p:sp>
        <p:nvSpPr>
          <p:cNvPr id="7" name="6 Rectángulo"/>
          <p:cNvSpPr/>
          <p:nvPr/>
        </p:nvSpPr>
        <p:spPr>
          <a:xfrm>
            <a:off x="467544" y="332656"/>
            <a:ext cx="8352928" cy="1077218"/>
          </a:xfrm>
          <a:prstGeom prst="rect">
            <a:avLst/>
          </a:prstGeom>
        </p:spPr>
        <p:txBody>
          <a:bodyPr wrap="square">
            <a:spAutoFit/>
          </a:bodyPr>
          <a:lstStyle/>
          <a:p>
            <a:pPr marL="0" lvl="1" algn="just">
              <a:buClr>
                <a:srgbClr val="006220"/>
              </a:buClr>
            </a:pPr>
            <a:r>
              <a:rPr lang="es-VE" sz="3200" b="1" dirty="0" smtClean="0">
                <a:solidFill>
                  <a:srgbClr val="006220"/>
                </a:solidFill>
                <a:effectLst>
                  <a:outerShdw blurRad="38100" dist="38100" dir="2700000" algn="tl">
                    <a:srgbClr val="000000">
                      <a:alpha val="43137"/>
                    </a:srgbClr>
                  </a:outerShdw>
                </a:effectLst>
              </a:rPr>
              <a:t>LAS PROPUESTAS</a:t>
            </a:r>
          </a:p>
          <a:p>
            <a:pPr algn="just">
              <a:buClr>
                <a:srgbClr val="006220"/>
              </a:buClr>
            </a:pPr>
            <a:endParaRPr lang="es-VE" sz="3200" b="1" dirty="0" smtClean="0">
              <a:solidFill>
                <a:srgbClr val="006220"/>
              </a:solidFill>
              <a:effectLst>
                <a:outerShdw blurRad="38100" dist="38100" dir="2700000" algn="tl">
                  <a:srgbClr val="000000">
                    <a:alpha val="43137"/>
                  </a:srgbClr>
                </a:outerShdw>
              </a:effectLst>
            </a:endParaRPr>
          </a:p>
        </p:txBody>
      </p:sp>
      <p:sp>
        <p:nvSpPr>
          <p:cNvPr id="8" name="7 Rectángulo"/>
          <p:cNvSpPr/>
          <p:nvPr/>
        </p:nvSpPr>
        <p:spPr>
          <a:xfrm>
            <a:off x="899592" y="2564904"/>
            <a:ext cx="7704856" cy="86409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989856"/>
            <a:ext cx="7467600" cy="1143000"/>
          </a:xfrm>
        </p:spPr>
        <p:txBody>
          <a:bodyPr>
            <a:normAutofit fontScale="90000"/>
          </a:bodyPr>
          <a:lstStyle/>
          <a:p>
            <a:r>
              <a:rPr lang="es-VE" sz="4000" dirty="0" smtClean="0">
                <a:latin typeface="+mj-lt"/>
              </a:rPr>
              <a:t/>
            </a:r>
            <a:br>
              <a:rPr lang="es-VE" sz="4000" dirty="0" smtClean="0">
                <a:latin typeface="+mj-lt"/>
              </a:rPr>
            </a:br>
            <a:endParaRPr lang="es-VE" b="1" dirty="0">
              <a:solidFill>
                <a:srgbClr val="006225"/>
              </a:solidFill>
            </a:endParaRPr>
          </a:p>
        </p:txBody>
      </p:sp>
      <p:sp>
        <p:nvSpPr>
          <p:cNvPr id="3" name="2 Marcador de contenido"/>
          <p:cNvSpPr>
            <a:spLocks noGrp="1"/>
          </p:cNvSpPr>
          <p:nvPr>
            <p:ph idx="1"/>
          </p:nvPr>
        </p:nvSpPr>
        <p:spPr>
          <a:xfrm>
            <a:off x="611560" y="908720"/>
            <a:ext cx="8136904" cy="4968552"/>
          </a:xfrm>
        </p:spPr>
        <p:txBody>
          <a:bodyPr>
            <a:noAutofit/>
          </a:bodyPr>
          <a:lstStyle/>
          <a:p>
            <a:pPr marL="342900" lvl="1" indent="-342900">
              <a:buNone/>
            </a:pPr>
            <a:r>
              <a:rPr lang="es-VE" b="1" dirty="0" smtClean="0">
                <a:effectLst>
                  <a:outerShdw blurRad="38100" dist="38100" dir="2700000" algn="tl">
                    <a:srgbClr val="000000">
                      <a:alpha val="43137"/>
                    </a:srgbClr>
                  </a:outerShdw>
                </a:effectLst>
              </a:rPr>
              <a:t>	“</a:t>
            </a:r>
            <a:r>
              <a:rPr lang="es-VE" sz="2800" b="1" dirty="0" smtClean="0">
                <a:effectLst>
                  <a:outerShdw blurRad="38100" dist="38100" dir="2700000" algn="tl">
                    <a:srgbClr val="000000">
                      <a:alpha val="43137"/>
                    </a:srgbClr>
                  </a:outerShdw>
                </a:effectLst>
              </a:rPr>
              <a:t>ALGUNAS LINEAS DE ORIENTACION Y ACCION” </a:t>
            </a:r>
            <a:r>
              <a:rPr lang="es-VE" sz="1800" b="1" dirty="0" smtClean="0"/>
              <a:t>LAS RELIGIONES EN EL DIALOGO CON LAS CIENCIAS</a:t>
            </a:r>
            <a:endParaRPr lang="es-VE" sz="1800" b="1" dirty="0"/>
          </a:p>
          <a:p>
            <a:pPr>
              <a:buNone/>
            </a:pPr>
            <a:r>
              <a:rPr lang="es-VE" sz="1800" b="1" i="1" dirty="0" smtClean="0"/>
              <a:t>	“… cualquier solución técnica que pretendan aportar las ciencias será impotente para resolver los graves problemas del mundo si la humanidad pierde su rumbo, si se olvidan las grandes motivaciones que hacen posible la convivencia, el sacrificio, la bondad”</a:t>
            </a:r>
          </a:p>
          <a:p>
            <a:pPr>
              <a:buNone/>
            </a:pPr>
            <a:r>
              <a:rPr lang="es-VE" sz="1800" b="1" i="1" dirty="0"/>
              <a:t>	</a:t>
            </a:r>
            <a:r>
              <a:rPr lang="es-VE" sz="2800" b="1" dirty="0" smtClean="0">
                <a:effectLst>
                  <a:outerShdw blurRad="38100" dist="38100" dir="2700000" algn="tl">
                    <a:srgbClr val="000000">
                      <a:alpha val="43137"/>
                    </a:srgbClr>
                  </a:outerShdw>
                </a:effectLst>
              </a:rPr>
              <a:t> “EDUCACION Y ESPIRITUALIDAD ECOLOGICA” </a:t>
            </a:r>
          </a:p>
          <a:p>
            <a:pPr>
              <a:buNone/>
            </a:pPr>
            <a:r>
              <a:rPr lang="es-VE" sz="2800" b="1" i="1" dirty="0">
                <a:effectLst>
                  <a:outerShdw blurRad="38100" dist="38100" dir="2700000" algn="tl">
                    <a:srgbClr val="000000">
                      <a:alpha val="43137"/>
                    </a:srgbClr>
                  </a:outerShdw>
                </a:effectLst>
              </a:rPr>
              <a:t>	</a:t>
            </a:r>
            <a:r>
              <a:rPr lang="es-VE" sz="2800" b="1" i="1" dirty="0" smtClean="0">
                <a:effectLst>
                  <a:outerShdw blurRad="38100" dist="38100" dir="2700000" algn="tl">
                    <a:srgbClr val="000000">
                      <a:alpha val="43137"/>
                    </a:srgbClr>
                  </a:outerShdw>
                </a:effectLst>
              </a:rPr>
              <a:t>“</a:t>
            </a:r>
            <a:r>
              <a:rPr lang="es-VE" sz="1800" b="1" i="1" dirty="0" smtClean="0"/>
              <a:t>Muchas </a:t>
            </a:r>
            <a:r>
              <a:rPr lang="es-VE" sz="1800" b="1" i="1" dirty="0"/>
              <a:t>cosas tienen que reorientar su rumbo, pero ante todo la humanidad necesita cambiar. Hace falta la conciencia de un origen común, de una pertenencia mutua y de un futuro compartido por </a:t>
            </a:r>
            <a:r>
              <a:rPr lang="es-VE" sz="1800" b="1" i="1" dirty="0" smtClean="0"/>
              <a:t>todos”</a:t>
            </a:r>
          </a:p>
          <a:p>
            <a:pPr>
              <a:buNone/>
            </a:pPr>
            <a:r>
              <a:rPr lang="es-VE" sz="1800" b="1" i="1" dirty="0"/>
              <a:t>	</a:t>
            </a:r>
            <a:r>
              <a:rPr lang="es-VE" sz="1800" b="1" i="1" dirty="0" smtClean="0"/>
              <a:t>“Se destaca así un gran desafío cultural, espiritual y educativo que supondrá largos procesos de regeneración”</a:t>
            </a:r>
          </a:p>
          <a:p>
            <a:pPr>
              <a:buNone/>
            </a:pPr>
            <a:r>
              <a:rPr lang="es-VE" sz="1800" b="1" i="1" dirty="0"/>
              <a:t>	</a:t>
            </a:r>
            <a:r>
              <a:rPr lang="es-VE" sz="1800" b="1" i="1" dirty="0" smtClean="0"/>
              <a:t>APOSTAR POR OTRO ESTILO DE VIDA</a:t>
            </a:r>
          </a:p>
          <a:p>
            <a:pPr>
              <a:buNone/>
            </a:pPr>
            <a:r>
              <a:rPr lang="es-VE" sz="1800" b="1" i="1" dirty="0" smtClean="0"/>
              <a:t>	EDUCACION PARA LA ALIANZA ENTRE LA HUMANIDAD Y EL AMBIENTE</a:t>
            </a:r>
          </a:p>
          <a:p>
            <a:pPr>
              <a:buNone/>
            </a:pPr>
            <a:r>
              <a:rPr lang="es-VE" sz="1800" b="1" i="1" dirty="0" smtClean="0"/>
              <a:t>	CONVERSION ECOLOGICA</a:t>
            </a:r>
            <a:endParaRPr lang="es-VE" sz="1800" b="1" i="1" dirty="0"/>
          </a:p>
        </p:txBody>
      </p:sp>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5"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1026" name="Picture 2" descr="D:\DATA_USUARIO\Documentos\Luis Rafael\DSAmb\Logo DSAMB completo.png"/>
          <p:cNvPicPr>
            <a:picLocks noChangeAspect="1" noChangeArrowheads="1"/>
          </p:cNvPicPr>
          <p:nvPr/>
        </p:nvPicPr>
        <p:blipFill>
          <a:blip r:embed="rId3" cstate="print"/>
          <a:srcRect/>
          <a:stretch>
            <a:fillRect/>
          </a:stretch>
        </p:blipFill>
        <p:spPr bwMode="auto">
          <a:xfrm>
            <a:off x="6144286" y="332656"/>
            <a:ext cx="2999714" cy="614214"/>
          </a:xfrm>
          <a:prstGeom prst="rect">
            <a:avLst/>
          </a:prstGeom>
          <a:noFill/>
        </p:spPr>
      </p:pic>
      <p:sp>
        <p:nvSpPr>
          <p:cNvPr id="7" name="6 Rectángulo"/>
          <p:cNvSpPr/>
          <p:nvPr/>
        </p:nvSpPr>
        <p:spPr>
          <a:xfrm>
            <a:off x="467544" y="332656"/>
            <a:ext cx="8352928" cy="1077218"/>
          </a:xfrm>
          <a:prstGeom prst="rect">
            <a:avLst/>
          </a:prstGeom>
        </p:spPr>
        <p:txBody>
          <a:bodyPr wrap="square">
            <a:spAutoFit/>
          </a:bodyPr>
          <a:lstStyle/>
          <a:p>
            <a:pPr marL="0" lvl="1" algn="just">
              <a:buClr>
                <a:srgbClr val="006220"/>
              </a:buClr>
            </a:pPr>
            <a:r>
              <a:rPr lang="es-VE" sz="3200" b="1" dirty="0" smtClean="0">
                <a:solidFill>
                  <a:srgbClr val="006220"/>
                </a:solidFill>
                <a:effectLst>
                  <a:outerShdw blurRad="38100" dist="38100" dir="2700000" algn="tl">
                    <a:srgbClr val="000000">
                      <a:alpha val="43137"/>
                    </a:srgbClr>
                  </a:outerShdw>
                </a:effectLst>
              </a:rPr>
              <a:t>LAS PROPUESTAS</a:t>
            </a:r>
          </a:p>
          <a:p>
            <a:pPr algn="just">
              <a:buClr>
                <a:srgbClr val="006220"/>
              </a:buClr>
            </a:pPr>
            <a:endParaRPr lang="es-VE" sz="3200" b="1" dirty="0" smtClean="0">
              <a:solidFill>
                <a:srgbClr val="00622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340768"/>
            <a:ext cx="7414592" cy="1826363"/>
          </a:xfrm>
        </p:spPr>
        <p:txBody>
          <a:bodyPr>
            <a:noAutofit/>
          </a:bodyPr>
          <a:lstStyle/>
          <a:p>
            <a:r>
              <a:rPr lang="es-VE" dirty="0" smtClean="0">
                <a:solidFill>
                  <a:srgbClr val="006225"/>
                </a:solidFill>
              </a:rPr>
              <a:t>Algunas respuestas al problema AMBIENTAL desde los ámbitos educativos</a:t>
            </a:r>
          </a:p>
        </p:txBody>
      </p:sp>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5"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6" name="Picture 2" descr="D:\DATA_USUARIO\Documentos\Luis Rafael\DSAmb\Logo DSAMB completo.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44286" y="332656"/>
            <a:ext cx="2999714" cy="614214"/>
          </a:xfrm>
          <a:prstGeom prst="rect">
            <a:avLst/>
          </a:prstGeom>
          <a:noFill/>
        </p:spPr>
      </p:pic>
      <p:sp>
        <p:nvSpPr>
          <p:cNvPr id="8" name="2 Marcador de contenido"/>
          <p:cNvSpPr txBox="1">
            <a:spLocks/>
          </p:cNvSpPr>
          <p:nvPr/>
        </p:nvSpPr>
        <p:spPr>
          <a:xfrm>
            <a:off x="755576" y="1628800"/>
            <a:ext cx="7467600" cy="3484984"/>
          </a:xfrm>
          <a:prstGeom prst="rect">
            <a:avLst/>
          </a:prstGeom>
        </p:spPr>
        <p:txBody>
          <a:bodyPr vert="horz" lIns="91440" tIns="45720" rIns="91440" bIns="45720" rtlCol="0" anchor="b">
            <a:normAutofit/>
          </a:bodyPr>
          <a:lstStyle/>
          <a:p>
            <a:pPr marL="342900" marR="0" lvl="0" indent="-342900" fontAlgn="auto">
              <a:lnSpc>
                <a:spcPct val="100000"/>
              </a:lnSpc>
              <a:spcBef>
                <a:spcPct val="20000"/>
              </a:spcBef>
              <a:spcAft>
                <a:spcPts val="0"/>
              </a:spcAft>
              <a:buClr>
                <a:srgbClr val="006220"/>
              </a:buClr>
              <a:buSzTx/>
              <a:buFont typeface="Arial" pitchFamily="34" charset="0"/>
              <a:buChar char="•"/>
              <a:tabLst/>
              <a:defRPr/>
            </a:pPr>
            <a:r>
              <a:rPr lang="es-VE" sz="3200" dirty="0" smtClean="0">
                <a:latin typeface="+mj-lt"/>
              </a:rPr>
              <a:t>Desarrollo Sustentable</a:t>
            </a:r>
          </a:p>
          <a:p>
            <a:pPr marL="342900" marR="0" lvl="0" indent="-342900" fontAlgn="auto">
              <a:lnSpc>
                <a:spcPct val="100000"/>
              </a:lnSpc>
              <a:spcBef>
                <a:spcPct val="20000"/>
              </a:spcBef>
              <a:spcAft>
                <a:spcPts val="0"/>
              </a:spcAft>
              <a:buClr>
                <a:srgbClr val="006220"/>
              </a:buClr>
              <a:buSzTx/>
              <a:buFont typeface="Arial" pitchFamily="34" charset="0"/>
              <a:buChar char="•"/>
              <a:tabLst/>
              <a:defRPr/>
            </a:pPr>
            <a:r>
              <a:rPr lang="es-VE" sz="3200" dirty="0" smtClean="0">
                <a:latin typeface="+mj-lt"/>
              </a:rPr>
              <a:t>Sustentabilidad Ambiental Universitaria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5" name="Picture 2" descr="D:\DATA_USUARIO\Documentos\Luis Rafael\DSAmb\Logo DSAMB completo.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44286" y="332656"/>
            <a:ext cx="2999714" cy="614214"/>
          </a:xfrm>
          <a:prstGeom prst="rect">
            <a:avLst/>
          </a:prstGeom>
          <a:noFill/>
        </p:spPr>
      </p:pic>
      <p:sp>
        <p:nvSpPr>
          <p:cNvPr id="8" name="1 Título"/>
          <p:cNvSpPr>
            <a:spLocks noGrp="1"/>
          </p:cNvSpPr>
          <p:nvPr>
            <p:ph type="title"/>
          </p:nvPr>
        </p:nvSpPr>
        <p:spPr>
          <a:xfrm>
            <a:off x="838200" y="701824"/>
            <a:ext cx="7467600" cy="1143000"/>
          </a:xfrm>
        </p:spPr>
        <p:txBody>
          <a:bodyPr/>
          <a:lstStyle/>
          <a:p>
            <a:pPr algn="ctr"/>
            <a:r>
              <a:rPr lang="es-VE" sz="4000" b="1" dirty="0" smtClean="0">
                <a:solidFill>
                  <a:srgbClr val="006225"/>
                </a:solidFill>
              </a:rPr>
              <a:t>DESARROLLO SUSTENTABLE</a:t>
            </a:r>
            <a:endParaRPr lang="es-VE" b="1" dirty="0">
              <a:solidFill>
                <a:srgbClr val="006225"/>
              </a:solidFill>
            </a:endParaRPr>
          </a:p>
        </p:txBody>
      </p:sp>
      <p:sp>
        <p:nvSpPr>
          <p:cNvPr id="9" name="2 Marcador de contenido"/>
          <p:cNvSpPr txBox="1">
            <a:spLocks/>
          </p:cNvSpPr>
          <p:nvPr/>
        </p:nvSpPr>
        <p:spPr>
          <a:xfrm>
            <a:off x="323528" y="1700808"/>
            <a:ext cx="8342312" cy="3484984"/>
          </a:xfrm>
          <a:prstGeom prst="rect">
            <a:avLst/>
          </a:prstGeom>
        </p:spPr>
        <p:txBody>
          <a:bodyPr/>
          <a:lstStyle/>
          <a:p>
            <a:pPr marL="420624" lvl="0" indent="-384048" algn="just">
              <a:spcBef>
                <a:spcPct val="20000"/>
              </a:spcBef>
              <a:buClr>
                <a:srgbClr val="006220"/>
              </a:buClr>
              <a:buSzPct val="80000"/>
              <a:defRPr/>
            </a:pPr>
            <a:r>
              <a:rPr lang="es-VE" sz="2000" i="1" dirty="0" smtClean="0"/>
              <a:t>	“Aquel que garantiza las necesidades del presente sin comprometer las posibilidades de las generaciones futuras para satisfacer sus propias necesidades” (Comisión </a:t>
            </a:r>
            <a:r>
              <a:rPr lang="es-VE" sz="2000" i="1" dirty="0" err="1" smtClean="0"/>
              <a:t>Brundtland</a:t>
            </a:r>
            <a:r>
              <a:rPr lang="es-VE" sz="2000" i="1" dirty="0" smtClean="0"/>
              <a:t>, 1987). </a:t>
            </a:r>
            <a:r>
              <a:rPr kumimoji="0" lang="es-VE" sz="2000" b="0" i="1" u="none" strike="noStrike" kern="1200" cap="none" spc="0" normalizeH="0" baseline="0" noProof="0" dirty="0" smtClean="0">
                <a:ln>
                  <a:noFill/>
                </a:ln>
                <a:solidFill>
                  <a:schemeClr val="tx1"/>
                </a:solidFill>
                <a:effectLst/>
                <a:uLnTx/>
                <a:uFillTx/>
                <a:latin typeface="+mj-lt"/>
                <a:ea typeface="+mn-ea"/>
                <a:cs typeface="+mn-cs"/>
              </a:rPr>
              <a:t>	</a:t>
            </a:r>
          </a:p>
          <a:p>
            <a:pPr marL="420624" marR="0" lvl="0" indent="-384048" algn="just" defTabSz="914400" rtl="0" eaLnBrk="1" fontAlgn="auto" latinLnBrk="0" hangingPunct="1">
              <a:lnSpc>
                <a:spcPct val="100000"/>
              </a:lnSpc>
              <a:spcBef>
                <a:spcPct val="20000"/>
              </a:spcBef>
              <a:spcAft>
                <a:spcPts val="0"/>
              </a:spcAft>
              <a:buClr>
                <a:srgbClr val="006220"/>
              </a:buClr>
              <a:buSzPct val="80000"/>
              <a:tabLst/>
              <a:defRPr/>
            </a:pPr>
            <a:endParaRPr lang="es-VE" sz="2000" i="1" dirty="0" smtClean="0">
              <a:latin typeface="+mj-lt"/>
            </a:endParaRPr>
          </a:p>
          <a:p>
            <a:pPr marL="420624" marR="0" lvl="0" indent="-384048" algn="just" defTabSz="914400" rtl="0" eaLnBrk="1" fontAlgn="auto" latinLnBrk="0" hangingPunct="1">
              <a:lnSpc>
                <a:spcPct val="100000"/>
              </a:lnSpc>
              <a:spcBef>
                <a:spcPct val="20000"/>
              </a:spcBef>
              <a:spcAft>
                <a:spcPts val="0"/>
              </a:spcAft>
              <a:buClr>
                <a:srgbClr val="006220"/>
              </a:buClr>
              <a:buSzPct val="80000"/>
              <a:tabLst/>
              <a:defRPr/>
            </a:pPr>
            <a:r>
              <a:rPr kumimoji="0" lang="es-VE" sz="2000" b="0" i="1" u="none" strike="noStrike" kern="1200" cap="none" spc="0" normalizeH="0" baseline="0" noProof="0" dirty="0" smtClean="0">
                <a:ln>
                  <a:noFill/>
                </a:ln>
                <a:solidFill>
                  <a:schemeClr val="tx1"/>
                </a:solidFill>
                <a:effectLst/>
                <a:uLnTx/>
                <a:uFillTx/>
                <a:latin typeface="+mj-lt"/>
                <a:ea typeface="+mn-ea"/>
                <a:cs typeface="+mn-cs"/>
              </a:rPr>
              <a:t>	“</a:t>
            </a:r>
            <a:r>
              <a:rPr kumimoji="0" lang="es-VE" sz="20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rPr>
              <a:t>Camino</a:t>
            </a:r>
            <a:r>
              <a:rPr kumimoji="0" lang="es-VE" sz="2000" b="0"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rPr>
              <a:t> </a:t>
            </a:r>
            <a:r>
              <a:rPr kumimoji="0" lang="es-VE" sz="2000" b="0" i="1" u="none" strike="noStrike" kern="1200" cap="none" spc="0" normalizeH="0" baseline="0" noProof="0" dirty="0" smtClean="0">
                <a:ln>
                  <a:noFill/>
                </a:ln>
                <a:solidFill>
                  <a:schemeClr val="tx1"/>
                </a:solidFill>
                <a:effectLst/>
                <a:uLnTx/>
                <a:uFillTx/>
                <a:latin typeface="+mj-lt"/>
                <a:ea typeface="+mn-ea"/>
                <a:cs typeface="+mn-cs"/>
              </a:rPr>
              <a:t>para</a:t>
            </a:r>
            <a:r>
              <a:rPr kumimoji="0" lang="es-VE" sz="2000" b="0" i="1" u="none" strike="noStrike" kern="1200" cap="none" spc="0" normalizeH="0" noProof="0" dirty="0" smtClean="0">
                <a:ln>
                  <a:noFill/>
                </a:ln>
                <a:solidFill>
                  <a:schemeClr val="tx1"/>
                </a:solidFill>
                <a:effectLst/>
                <a:uLnTx/>
                <a:uFillTx/>
                <a:latin typeface="+mj-lt"/>
                <a:ea typeface="+mn-ea"/>
                <a:cs typeface="+mn-cs"/>
              </a:rPr>
              <a:t> hacer que la humanidad logre una mejor calidad de vida y una mayor equidad social y económica y, al mismo tiempo, garantice el mantenimiento y enriquecimiento de los soportes naturales de la vida en la tierra” </a:t>
            </a:r>
            <a:r>
              <a:rPr kumimoji="0" lang="es-VE" sz="2000" b="0" u="none" strike="noStrike" kern="1200" cap="none" spc="0" normalizeH="0" noProof="0" dirty="0" smtClean="0">
                <a:ln>
                  <a:noFill/>
                </a:ln>
                <a:solidFill>
                  <a:schemeClr val="tx1"/>
                </a:solidFill>
                <a:effectLst/>
                <a:uLnTx/>
                <a:uFillTx/>
                <a:latin typeface="+mj-lt"/>
                <a:ea typeface="+mn-ea"/>
                <a:cs typeface="+mn-cs"/>
              </a:rPr>
              <a:t>(</a:t>
            </a:r>
            <a:r>
              <a:rPr kumimoji="0" lang="es-VE" sz="2000" b="0" u="none" strike="noStrike" kern="1200" cap="none" spc="0" normalizeH="0" noProof="0" dirty="0" err="1" smtClean="0">
                <a:ln>
                  <a:noFill/>
                </a:ln>
                <a:solidFill>
                  <a:schemeClr val="tx1"/>
                </a:solidFill>
                <a:effectLst/>
                <a:uLnTx/>
                <a:uFillTx/>
                <a:latin typeface="+mj-lt"/>
                <a:ea typeface="+mn-ea"/>
                <a:cs typeface="+mn-cs"/>
              </a:rPr>
              <a:t>Gabaldón</a:t>
            </a:r>
            <a:r>
              <a:rPr kumimoji="0" lang="es-VE" sz="2000" b="0" u="none" strike="noStrike" kern="1200" cap="none" spc="0" normalizeH="0" noProof="0" dirty="0" smtClean="0">
                <a:ln>
                  <a:noFill/>
                </a:ln>
                <a:solidFill>
                  <a:schemeClr val="tx1"/>
                </a:solidFill>
                <a:effectLst/>
                <a:uLnTx/>
                <a:uFillTx/>
                <a:latin typeface="+mj-lt"/>
                <a:ea typeface="+mn-ea"/>
                <a:cs typeface="+mn-cs"/>
              </a:rPr>
              <a:t>, 2006).</a:t>
            </a:r>
          </a:p>
          <a:p>
            <a:pPr marL="420624" marR="0" lvl="0" indent="-384048" algn="just" defTabSz="914400" rtl="0" eaLnBrk="1" fontAlgn="auto" latinLnBrk="0" hangingPunct="1">
              <a:lnSpc>
                <a:spcPct val="100000"/>
              </a:lnSpc>
              <a:spcBef>
                <a:spcPct val="20000"/>
              </a:spcBef>
              <a:spcAft>
                <a:spcPts val="0"/>
              </a:spcAft>
              <a:buClr>
                <a:srgbClr val="006220"/>
              </a:buClr>
              <a:buSzPct val="80000"/>
              <a:tabLst/>
              <a:defRPr/>
            </a:pPr>
            <a:endParaRPr lang="es-VE" sz="2000" baseline="0" dirty="0" smtClean="0">
              <a:latin typeface="+mj-lt"/>
            </a:endParaRPr>
          </a:p>
          <a:p>
            <a:pPr marL="420624" lvl="0" indent="-384048" algn="just">
              <a:spcBef>
                <a:spcPct val="20000"/>
              </a:spcBef>
              <a:buClr>
                <a:srgbClr val="006220"/>
              </a:buClr>
              <a:buSzPct val="80000"/>
              <a:defRPr/>
            </a:pPr>
            <a:r>
              <a:rPr kumimoji="0" lang="es-VE" sz="2000" b="0" u="none" strike="noStrike" kern="1200" cap="none" spc="0" normalizeH="0" noProof="0" dirty="0" smtClean="0">
                <a:ln>
                  <a:noFill/>
                </a:ln>
                <a:solidFill>
                  <a:schemeClr val="tx1"/>
                </a:solidFill>
                <a:effectLst/>
                <a:uLnTx/>
                <a:uFillTx/>
                <a:latin typeface="+mj-lt"/>
                <a:ea typeface="+mn-ea"/>
                <a:cs typeface="+mn-cs"/>
              </a:rPr>
              <a:t>	</a:t>
            </a:r>
            <a:endParaRPr kumimoji="0" lang="es-VE" sz="2000" b="0" i="1" u="none" strike="noStrike" kern="1200" cap="none" spc="0" normalizeH="0" baseline="0" noProof="0" dirty="0">
              <a:ln>
                <a:noFill/>
              </a:ln>
              <a:solidFill>
                <a:schemeClr val="tx1"/>
              </a:solidFill>
              <a:effectLst/>
              <a:uLnTx/>
              <a:uFillTx/>
              <a:latin typeface="+mj-lt"/>
              <a:ea typeface="+mn-ea"/>
              <a:cs typeface="+mn-cs"/>
            </a:endParaRPr>
          </a:p>
        </p:txBody>
      </p:sp>
      <p:pic>
        <p:nvPicPr>
          <p:cNvPr id="7" name="Picture 16" descr="https://encrypted-tbn2.gstatic.com/images?q=tbn:ANd9GcQTvRzxwGuWa0AIxZU1a1v97MvlKgLZNhJDiQKscBPY9-MR4nCt"/>
          <p:cNvPicPr>
            <a:picLocks noChangeAspect="1" noChangeArrowheads="1"/>
          </p:cNvPicPr>
          <p:nvPr/>
        </p:nvPicPr>
        <p:blipFill>
          <a:blip r:embed="rId4" cstate="print"/>
          <a:srcRect/>
          <a:stretch>
            <a:fillRect/>
          </a:stretch>
        </p:blipFill>
        <p:spPr bwMode="auto">
          <a:xfrm>
            <a:off x="5436096" y="4221088"/>
            <a:ext cx="3507025" cy="230425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5" name="Picture 2" descr="D:\DATA_USUARIO\Documentos\Luis Rafael\DSAmb\Logo DSAMB completo.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44286" y="332656"/>
            <a:ext cx="2999714" cy="614214"/>
          </a:xfrm>
          <a:prstGeom prst="rect">
            <a:avLst/>
          </a:prstGeom>
          <a:noFill/>
        </p:spPr>
      </p:pic>
      <p:sp>
        <p:nvSpPr>
          <p:cNvPr id="8" name="1 Título"/>
          <p:cNvSpPr>
            <a:spLocks noGrp="1"/>
          </p:cNvSpPr>
          <p:nvPr>
            <p:ph type="title"/>
          </p:nvPr>
        </p:nvSpPr>
        <p:spPr>
          <a:xfrm>
            <a:off x="838200" y="701824"/>
            <a:ext cx="7467600" cy="1143000"/>
          </a:xfrm>
        </p:spPr>
        <p:txBody>
          <a:bodyPr/>
          <a:lstStyle/>
          <a:p>
            <a:pPr algn="ctr"/>
            <a:r>
              <a:rPr lang="es-VE" sz="4000" b="1" dirty="0" smtClean="0">
                <a:solidFill>
                  <a:srgbClr val="006225"/>
                </a:solidFill>
              </a:rPr>
              <a:t>DESARROLLO SUSTENTABLE</a:t>
            </a:r>
            <a:endParaRPr lang="es-VE" b="1" dirty="0">
              <a:solidFill>
                <a:srgbClr val="006225"/>
              </a:solidFill>
            </a:endParaRPr>
          </a:p>
        </p:txBody>
      </p:sp>
      <p:sp>
        <p:nvSpPr>
          <p:cNvPr id="9" name="2 Marcador de contenido"/>
          <p:cNvSpPr txBox="1">
            <a:spLocks/>
          </p:cNvSpPr>
          <p:nvPr/>
        </p:nvSpPr>
        <p:spPr>
          <a:xfrm>
            <a:off x="262136" y="1700808"/>
            <a:ext cx="8342312" cy="3484984"/>
          </a:xfrm>
          <a:prstGeom prst="rect">
            <a:avLst/>
          </a:prstGeom>
        </p:spPr>
        <p:txBody>
          <a:bodyPr/>
          <a:lstStyle/>
          <a:p>
            <a:pPr marL="420624" marR="0" lvl="0" indent="-384048" algn="l" defTabSz="914400" rtl="0" eaLnBrk="1" fontAlgn="auto" latinLnBrk="0" hangingPunct="1">
              <a:lnSpc>
                <a:spcPct val="100000"/>
              </a:lnSpc>
              <a:spcBef>
                <a:spcPct val="20000"/>
              </a:spcBef>
              <a:spcAft>
                <a:spcPts val="0"/>
              </a:spcAft>
              <a:buClr>
                <a:srgbClr val="006220"/>
              </a:buClr>
              <a:buSzPct val="80000"/>
              <a:tabLst/>
              <a:defRPr/>
            </a:pPr>
            <a:r>
              <a:rPr lang="es-VE" sz="2000" b="1" dirty="0" smtClean="0">
                <a:latin typeface="+mj-lt"/>
              </a:rPr>
              <a:t>DIMENSIONES DEL DESARROLLO SUSTENTABLE</a:t>
            </a:r>
          </a:p>
          <a:p>
            <a:pPr marL="420624" marR="0" lvl="0" indent="-384048" algn="l" defTabSz="914400" rtl="0" eaLnBrk="1" fontAlgn="auto" latinLnBrk="0" hangingPunct="1">
              <a:lnSpc>
                <a:spcPct val="100000"/>
              </a:lnSpc>
              <a:spcBef>
                <a:spcPct val="20000"/>
              </a:spcBef>
              <a:spcAft>
                <a:spcPts val="0"/>
              </a:spcAft>
              <a:buClr>
                <a:srgbClr val="006220"/>
              </a:buClr>
              <a:buSzPct val="80000"/>
              <a:tabLst/>
              <a:defRPr/>
            </a:pPr>
            <a:endParaRPr kumimoji="0" lang="es-VE" sz="2000" b="1" i="0" u="none" strike="noStrike" kern="1200" cap="none" spc="0" normalizeH="0" baseline="0" noProof="0" dirty="0" smtClean="0">
              <a:ln>
                <a:noFill/>
              </a:ln>
              <a:solidFill>
                <a:schemeClr val="tx1"/>
              </a:solidFill>
              <a:effectLst/>
              <a:uLnTx/>
              <a:uFillTx/>
              <a:latin typeface="+mj-lt"/>
              <a:ea typeface="+mn-ea"/>
              <a:cs typeface="+mn-cs"/>
            </a:endParaRPr>
          </a:p>
        </p:txBody>
      </p:sp>
      <p:grpSp>
        <p:nvGrpSpPr>
          <p:cNvPr id="2" name="6 Grupo"/>
          <p:cNvGrpSpPr/>
          <p:nvPr/>
        </p:nvGrpSpPr>
        <p:grpSpPr>
          <a:xfrm>
            <a:off x="1691680" y="2204864"/>
            <a:ext cx="5184576" cy="3672408"/>
            <a:chOff x="3563888" y="2996952"/>
            <a:chExt cx="5184576" cy="3672408"/>
          </a:xfrm>
        </p:grpSpPr>
        <p:graphicFrame>
          <p:nvGraphicFramePr>
            <p:cNvPr id="10" name="9 Diagrama"/>
            <p:cNvGraphicFramePr/>
            <p:nvPr/>
          </p:nvGraphicFramePr>
          <p:xfrm>
            <a:off x="3563888" y="2996952"/>
            <a:ext cx="5184576" cy="36724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1" name="10 Conector recto"/>
            <p:cNvCxnSpPr/>
            <p:nvPr/>
          </p:nvCxnSpPr>
          <p:spPr>
            <a:xfrm flipH="1">
              <a:off x="5364088" y="3645024"/>
              <a:ext cx="720080" cy="2088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6156176" y="3717032"/>
              <a:ext cx="648072" cy="201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5220072" y="4509120"/>
              <a:ext cx="18722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5220072" y="4509120"/>
              <a:ext cx="1800200" cy="144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flipH="1">
              <a:off x="5364088" y="4509120"/>
              <a:ext cx="1728192" cy="1224136"/>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5" name="Picture 2" descr="D:\DATA_USUARIO\Documentos\Luis Rafael\DSAmb\Logo DSAMB completo.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44286" y="332656"/>
            <a:ext cx="2999714" cy="614214"/>
          </a:xfrm>
          <a:prstGeom prst="rect">
            <a:avLst/>
          </a:prstGeom>
          <a:noFill/>
        </p:spPr>
      </p:pic>
      <p:sp>
        <p:nvSpPr>
          <p:cNvPr id="8" name="1 Título"/>
          <p:cNvSpPr>
            <a:spLocks noGrp="1"/>
          </p:cNvSpPr>
          <p:nvPr>
            <p:ph type="title"/>
          </p:nvPr>
        </p:nvSpPr>
        <p:spPr>
          <a:xfrm>
            <a:off x="838200" y="701824"/>
            <a:ext cx="7467600" cy="1143000"/>
          </a:xfrm>
        </p:spPr>
        <p:txBody>
          <a:bodyPr/>
          <a:lstStyle/>
          <a:p>
            <a:pPr algn="ctr"/>
            <a:r>
              <a:rPr lang="es-VE" sz="4000" b="1" dirty="0" smtClean="0">
                <a:solidFill>
                  <a:srgbClr val="006225"/>
                </a:solidFill>
              </a:rPr>
              <a:t>DESARROLLO SUSTENTABLE</a:t>
            </a:r>
            <a:endParaRPr lang="es-VE" b="1" dirty="0">
              <a:solidFill>
                <a:srgbClr val="006225"/>
              </a:solidFill>
            </a:endParaRPr>
          </a:p>
        </p:txBody>
      </p:sp>
      <p:sp>
        <p:nvSpPr>
          <p:cNvPr id="9" name="2 Marcador de contenido"/>
          <p:cNvSpPr txBox="1">
            <a:spLocks/>
          </p:cNvSpPr>
          <p:nvPr/>
        </p:nvSpPr>
        <p:spPr>
          <a:xfrm>
            <a:off x="262136" y="1628800"/>
            <a:ext cx="8630344" cy="3484984"/>
          </a:xfrm>
          <a:prstGeom prst="rect">
            <a:avLst/>
          </a:prstGeom>
        </p:spPr>
        <p:txBody>
          <a:bodyPr/>
          <a:lstStyle/>
          <a:p>
            <a:pPr marL="420624" marR="0" lvl="0" indent="-384048" algn="just" defTabSz="914400" rtl="0" eaLnBrk="1" fontAlgn="auto" latinLnBrk="0" hangingPunct="1">
              <a:lnSpc>
                <a:spcPct val="100000"/>
              </a:lnSpc>
              <a:spcBef>
                <a:spcPct val="20000"/>
              </a:spcBef>
              <a:spcAft>
                <a:spcPts val="0"/>
              </a:spcAft>
              <a:buClr>
                <a:srgbClr val="006220"/>
              </a:buClr>
              <a:buSzPct val="80000"/>
              <a:tabLst/>
              <a:defRPr/>
            </a:pPr>
            <a:r>
              <a:rPr kumimoji="0" lang="es-VE" sz="2000" b="1" i="0" u="none" strike="noStrike" kern="1200" cap="none" spc="0" normalizeH="0" baseline="0" noProof="0" dirty="0" smtClean="0">
                <a:ln>
                  <a:noFill/>
                </a:ln>
                <a:solidFill>
                  <a:schemeClr val="tx1"/>
                </a:solidFill>
                <a:effectLst/>
                <a:uLnTx/>
                <a:uFillTx/>
                <a:latin typeface="+mj-lt"/>
                <a:ea typeface="+mn-ea"/>
                <a:cs typeface="+mn-cs"/>
              </a:rPr>
              <a:t>	Para considerar sustentable</a:t>
            </a:r>
            <a:r>
              <a:rPr kumimoji="0" lang="es-VE" sz="2000" b="1" i="0" u="none" strike="noStrike" kern="1200" cap="none" spc="0" normalizeH="0" noProof="0" dirty="0" smtClean="0">
                <a:ln>
                  <a:noFill/>
                </a:ln>
                <a:solidFill>
                  <a:schemeClr val="tx1"/>
                </a:solidFill>
                <a:effectLst/>
                <a:uLnTx/>
                <a:uFillTx/>
                <a:latin typeface="+mj-lt"/>
                <a:ea typeface="+mn-ea"/>
                <a:cs typeface="+mn-cs"/>
              </a:rPr>
              <a:t> a un modelo de desarrollo este ha de cumplir tres condiciones:</a:t>
            </a:r>
          </a:p>
          <a:p>
            <a:pPr marL="420624" marR="0" lvl="0" indent="-384048" algn="just" defTabSz="914400" rtl="0" eaLnBrk="1" fontAlgn="auto" latinLnBrk="0" hangingPunct="1">
              <a:lnSpc>
                <a:spcPct val="100000"/>
              </a:lnSpc>
              <a:spcBef>
                <a:spcPct val="20000"/>
              </a:spcBef>
              <a:spcAft>
                <a:spcPts val="0"/>
              </a:spcAft>
              <a:buClr>
                <a:srgbClr val="006220"/>
              </a:buClr>
              <a:buSzPct val="80000"/>
              <a:tabLst/>
              <a:defRPr/>
            </a:pPr>
            <a:endParaRPr lang="es-VE" sz="2000" b="1" baseline="0" dirty="0" smtClean="0">
              <a:latin typeface="+mj-lt"/>
            </a:endParaRPr>
          </a:p>
          <a:p>
            <a:pPr marL="420624" marR="0" lvl="0" indent="-384048" algn="just" defTabSz="914400" rtl="0" eaLnBrk="1" fontAlgn="auto" latinLnBrk="0" hangingPunct="1">
              <a:lnSpc>
                <a:spcPct val="100000"/>
              </a:lnSpc>
              <a:spcBef>
                <a:spcPct val="20000"/>
              </a:spcBef>
              <a:spcAft>
                <a:spcPts val="0"/>
              </a:spcAft>
              <a:buClr>
                <a:srgbClr val="006220"/>
              </a:buClr>
              <a:buSzPct val="80000"/>
              <a:tabLst/>
              <a:defRPr/>
            </a:pPr>
            <a:r>
              <a:rPr kumimoji="0" lang="es-VE" sz="2000" i="0" u="none" strike="noStrike" kern="1200" cap="none" spc="0" normalizeH="0" noProof="0" dirty="0" smtClean="0">
                <a:ln>
                  <a:noFill/>
                </a:ln>
                <a:solidFill>
                  <a:schemeClr val="tx1"/>
                </a:solidFill>
                <a:effectLst/>
                <a:uLnTx/>
                <a:uFillTx/>
                <a:latin typeface="+mj-lt"/>
                <a:ea typeface="+mn-ea"/>
                <a:cs typeface="+mn-cs"/>
              </a:rPr>
              <a:t>1.- Que la tasa de uso de los recursos renovables sea inferior a su tasa de regeneración</a:t>
            </a:r>
          </a:p>
          <a:p>
            <a:pPr marL="420624" marR="0" lvl="0" indent="-384048" algn="just" defTabSz="914400" rtl="0" eaLnBrk="1" fontAlgn="auto" latinLnBrk="0" hangingPunct="1">
              <a:lnSpc>
                <a:spcPct val="100000"/>
              </a:lnSpc>
              <a:spcBef>
                <a:spcPct val="20000"/>
              </a:spcBef>
              <a:spcAft>
                <a:spcPts val="0"/>
              </a:spcAft>
              <a:buClr>
                <a:srgbClr val="006220"/>
              </a:buClr>
              <a:buSzPct val="80000"/>
              <a:tabLst/>
              <a:defRPr/>
            </a:pPr>
            <a:r>
              <a:rPr lang="es-VE" sz="2000" baseline="0" dirty="0" smtClean="0">
                <a:latin typeface="+mj-lt"/>
              </a:rPr>
              <a:t>2.-</a:t>
            </a:r>
            <a:r>
              <a:rPr lang="es-VE" sz="2000" dirty="0" smtClean="0">
                <a:latin typeface="+mj-lt"/>
              </a:rPr>
              <a:t> Que el aprovechamiento de los recursos no renovables se lleve a cabo a menor velocidad con la que se buscan recursos alternativos a los mismos</a:t>
            </a:r>
          </a:p>
          <a:p>
            <a:pPr marL="420624" marR="0" lvl="0" indent="-384048" algn="just" defTabSz="914400" rtl="0" eaLnBrk="1" fontAlgn="auto" latinLnBrk="0" hangingPunct="1">
              <a:lnSpc>
                <a:spcPct val="100000"/>
              </a:lnSpc>
              <a:spcBef>
                <a:spcPct val="20000"/>
              </a:spcBef>
              <a:spcAft>
                <a:spcPts val="0"/>
              </a:spcAft>
              <a:buClr>
                <a:srgbClr val="006220"/>
              </a:buClr>
              <a:buSzPct val="80000"/>
              <a:tabLst/>
              <a:defRPr/>
            </a:pPr>
            <a:r>
              <a:rPr kumimoji="0" lang="es-VE" sz="2000" i="0" u="none" strike="noStrike" kern="1200" cap="none" spc="0" normalizeH="0" baseline="0" noProof="0" dirty="0" smtClean="0">
                <a:ln>
                  <a:noFill/>
                </a:ln>
                <a:solidFill>
                  <a:schemeClr val="tx1"/>
                </a:solidFill>
                <a:effectLst/>
                <a:uLnTx/>
                <a:uFillTx/>
                <a:latin typeface="+mj-lt"/>
                <a:ea typeface="+mn-ea"/>
                <a:cs typeface="+mn-cs"/>
              </a:rPr>
              <a:t>3.-</a:t>
            </a:r>
            <a:r>
              <a:rPr kumimoji="0" lang="es-VE" sz="2000" i="0" u="none" strike="noStrike" kern="1200" cap="none" spc="0" normalizeH="0" noProof="0" dirty="0" smtClean="0">
                <a:ln>
                  <a:noFill/>
                </a:ln>
                <a:solidFill>
                  <a:schemeClr val="tx1"/>
                </a:solidFill>
                <a:effectLst/>
                <a:uLnTx/>
                <a:uFillTx/>
                <a:latin typeface="+mj-lt"/>
                <a:ea typeface="+mn-ea"/>
                <a:cs typeface="+mn-cs"/>
              </a:rPr>
              <a:t> Que la liberación de elementos contaminantes al medio se produzca a menor velocidad que la que necesitan los sistemas naturales para la asimilación y neutralización de los mismos</a:t>
            </a:r>
          </a:p>
          <a:p>
            <a:pPr marL="420624" marR="0" lvl="0" indent="-384048" algn="just" defTabSz="914400" rtl="0" eaLnBrk="1" fontAlgn="auto" latinLnBrk="0" hangingPunct="1">
              <a:lnSpc>
                <a:spcPct val="100000"/>
              </a:lnSpc>
              <a:spcBef>
                <a:spcPct val="20000"/>
              </a:spcBef>
              <a:spcAft>
                <a:spcPts val="0"/>
              </a:spcAft>
              <a:buClr>
                <a:srgbClr val="006220"/>
              </a:buClr>
              <a:buSzPct val="80000"/>
              <a:tabLst/>
              <a:defRPr/>
            </a:pPr>
            <a:r>
              <a:rPr lang="es-VE" sz="2000" baseline="0" dirty="0" smtClean="0">
                <a:latin typeface="+mj-lt"/>
              </a:rPr>
              <a:t>4.- Que garantice</a:t>
            </a:r>
            <a:r>
              <a:rPr lang="es-VE" sz="2000" dirty="0" smtClean="0">
                <a:latin typeface="+mj-lt"/>
              </a:rPr>
              <a:t> el </a:t>
            </a:r>
            <a:r>
              <a:rPr lang="es-VE" sz="2000" baseline="0" dirty="0" smtClean="0">
                <a:latin typeface="+mj-lt"/>
              </a:rPr>
              <a:t>bienestar económico y social</a:t>
            </a:r>
          </a:p>
          <a:p>
            <a:pPr marL="420624" marR="0" lvl="0" indent="-384048" algn="just" defTabSz="914400" rtl="0" eaLnBrk="1" fontAlgn="auto" latinLnBrk="0" hangingPunct="1">
              <a:lnSpc>
                <a:spcPct val="100000"/>
              </a:lnSpc>
              <a:spcBef>
                <a:spcPct val="20000"/>
              </a:spcBef>
              <a:spcAft>
                <a:spcPts val="0"/>
              </a:spcAft>
              <a:buClr>
                <a:srgbClr val="006220"/>
              </a:buClr>
              <a:buSzPct val="80000"/>
              <a:tabLst/>
              <a:defRPr/>
            </a:pPr>
            <a:r>
              <a:rPr kumimoji="0" lang="es-VE" sz="2000" i="0" u="none" strike="noStrike" kern="1200" cap="none" spc="0" normalizeH="0" noProof="0" dirty="0" smtClean="0">
                <a:ln>
                  <a:noFill/>
                </a:ln>
                <a:solidFill>
                  <a:schemeClr val="tx1"/>
                </a:solidFill>
                <a:effectLst/>
                <a:uLnTx/>
                <a:uFillTx/>
                <a:latin typeface="+mj-lt"/>
                <a:ea typeface="+mn-ea"/>
                <a:cs typeface="+mn-cs"/>
              </a:rPr>
              <a:t>5.- Que </a:t>
            </a:r>
            <a:r>
              <a:rPr lang="es-VE" sz="2000" dirty="0" smtClean="0">
                <a:latin typeface="+mj-lt"/>
              </a:rPr>
              <a:t>se logre en </a:t>
            </a:r>
            <a:r>
              <a:rPr kumimoji="0" lang="es-VE" sz="2000" i="0" u="none" strike="noStrike" kern="1200" cap="none" spc="0" normalizeH="0" noProof="0" dirty="0" smtClean="0">
                <a:ln>
                  <a:noFill/>
                </a:ln>
                <a:solidFill>
                  <a:schemeClr val="tx1"/>
                </a:solidFill>
                <a:effectLst/>
                <a:uLnTx/>
                <a:uFillTx/>
                <a:latin typeface="+mj-lt"/>
                <a:ea typeface="+mn-ea"/>
                <a:cs typeface="+mn-cs"/>
              </a:rPr>
              <a:t>libertad, con equidad, democracia y desarrollo cultural</a:t>
            </a:r>
            <a:endParaRPr kumimoji="0" lang="es-VE" sz="2000" i="0" u="none" strike="noStrike" kern="1200" cap="none" spc="0" normalizeH="0" baseline="0" noProof="0" dirty="0" smtClean="0">
              <a:ln>
                <a:noFill/>
              </a:ln>
              <a:solidFill>
                <a:schemeClr val="tx1"/>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3583837"/>
            <a:ext cx="7414592" cy="1826363"/>
          </a:xfrm>
        </p:spPr>
        <p:txBody>
          <a:bodyPr>
            <a:normAutofit/>
          </a:bodyPr>
          <a:lstStyle/>
          <a:p>
            <a:r>
              <a:rPr lang="es-VE" dirty="0" smtClean="0">
                <a:ln w="5000" cmpd="sng">
                  <a:noFill/>
                  <a:prstDash val="solid"/>
                </a:ln>
                <a:solidFill>
                  <a:srgbClr val="006220"/>
                </a:solidFill>
                <a:effectLst/>
              </a:rPr>
              <a:t>SUSTENTABILIDAD AMBIENTAL UNIVERSITARIA</a:t>
            </a:r>
            <a:endParaRPr lang="es-VE" dirty="0">
              <a:ln w="5000" cmpd="sng">
                <a:noFill/>
                <a:prstDash val="solid"/>
              </a:ln>
              <a:solidFill>
                <a:srgbClr val="006220"/>
              </a:solidFill>
              <a:effectLst/>
            </a:endParaRPr>
          </a:p>
        </p:txBody>
      </p:sp>
      <p:sp>
        <p:nvSpPr>
          <p:cNvPr id="3" name="2 Marcador de texto"/>
          <p:cNvSpPr>
            <a:spLocks noGrp="1"/>
          </p:cNvSpPr>
          <p:nvPr>
            <p:ph type="body" idx="1"/>
          </p:nvPr>
        </p:nvSpPr>
        <p:spPr/>
        <p:txBody>
          <a:bodyPr/>
          <a:lstStyle/>
          <a:p>
            <a:r>
              <a:rPr lang="es-VE" dirty="0" smtClean="0"/>
              <a:t>¿Qué se hace desde la Universidad?</a:t>
            </a:r>
            <a:endParaRPr lang="es-VE" dirty="0"/>
          </a:p>
        </p:txBody>
      </p:sp>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5"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6" name="Picture 2" descr="D:\DATA_USUARIO\Documentos\Luis Rafael\DSAmb\Logo DSAMB completo.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44286" y="332656"/>
            <a:ext cx="2999714" cy="614214"/>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5" name="Picture 2" descr="D:\DATA_USUARIO\Documentos\Luis Rafael\DSAmb\Logo DSAMB completo.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44286" y="332656"/>
            <a:ext cx="2999714" cy="614214"/>
          </a:xfrm>
          <a:prstGeom prst="rect">
            <a:avLst/>
          </a:prstGeom>
          <a:noFill/>
        </p:spPr>
      </p:pic>
      <p:graphicFrame>
        <p:nvGraphicFramePr>
          <p:cNvPr id="10" name="9 Diagrama"/>
          <p:cNvGraphicFramePr/>
          <p:nvPr/>
        </p:nvGraphicFramePr>
        <p:xfrm>
          <a:off x="323528" y="1124744"/>
          <a:ext cx="8640960" cy="5472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1 Título"/>
          <p:cNvSpPr>
            <a:spLocks noGrp="1"/>
          </p:cNvSpPr>
          <p:nvPr>
            <p:ph type="title"/>
          </p:nvPr>
        </p:nvSpPr>
        <p:spPr>
          <a:xfrm>
            <a:off x="838200" y="629816"/>
            <a:ext cx="7467600" cy="1143000"/>
          </a:xfrm>
        </p:spPr>
        <p:txBody>
          <a:bodyPr>
            <a:normAutofit/>
          </a:bodyPr>
          <a:lstStyle/>
          <a:p>
            <a:pPr algn="ctr"/>
            <a:r>
              <a:rPr lang="es-VE" sz="2800" b="1" dirty="0" smtClean="0">
                <a:solidFill>
                  <a:srgbClr val="006225"/>
                </a:solidFill>
              </a:rPr>
              <a:t>SUSTENTABILIDAD AMBIENTAL UNIVERSITARIA</a:t>
            </a:r>
            <a:endParaRPr lang="es-VE" sz="3600" b="1" dirty="0">
              <a:solidFill>
                <a:srgbClr val="006225"/>
              </a:solidFill>
            </a:endParaRPr>
          </a:p>
        </p:txBody>
      </p:sp>
      <p:sp>
        <p:nvSpPr>
          <p:cNvPr id="13" name="12 Elipse">
            <a:hlinkClick r:id="rId9" action="ppaction://hlinksldjump"/>
          </p:cNvPr>
          <p:cNvSpPr/>
          <p:nvPr/>
        </p:nvSpPr>
        <p:spPr>
          <a:xfrm>
            <a:off x="2555776" y="3933056"/>
            <a:ext cx="345638" cy="345638"/>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14 Elipse">
            <a:hlinkClick r:id="rId10" action="ppaction://hlinksldjump"/>
          </p:cNvPr>
          <p:cNvSpPr/>
          <p:nvPr/>
        </p:nvSpPr>
        <p:spPr>
          <a:xfrm>
            <a:off x="4355976" y="2996952"/>
            <a:ext cx="457970" cy="457970"/>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8 Elipse">
            <a:hlinkClick r:id="rId11" action="ppaction://hlinksldjump"/>
          </p:cNvPr>
          <p:cNvSpPr/>
          <p:nvPr/>
        </p:nvSpPr>
        <p:spPr>
          <a:xfrm>
            <a:off x="6334756" y="2383444"/>
            <a:ext cx="613508" cy="613508"/>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pic>
        <p:nvPicPr>
          <p:cNvPr id="11" name="Picture 5"/>
          <p:cNvPicPr>
            <a:picLocks noChangeAspect="1" noChangeArrowheads="1"/>
          </p:cNvPicPr>
          <p:nvPr/>
        </p:nvPicPr>
        <p:blipFill>
          <a:blip r:embed="rId12" cstate="print"/>
          <a:srcRect/>
          <a:stretch>
            <a:fillRect/>
          </a:stretch>
        </p:blipFill>
        <p:spPr bwMode="auto">
          <a:xfrm>
            <a:off x="611560" y="1628800"/>
            <a:ext cx="1322301" cy="1718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5"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6" name="Picture 2" descr="D:\DATA_USUARIO\Documentos\Luis Rafael\DSAmb\Logo DSAMB completo.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44286" y="332656"/>
            <a:ext cx="2999714" cy="614214"/>
          </a:xfrm>
          <a:prstGeom prst="rect">
            <a:avLst/>
          </a:prstGeom>
          <a:noFill/>
        </p:spPr>
      </p:pic>
      <p:sp>
        <p:nvSpPr>
          <p:cNvPr id="10" name="1 Título"/>
          <p:cNvSpPr>
            <a:spLocks noGrp="1"/>
          </p:cNvSpPr>
          <p:nvPr>
            <p:ph type="title"/>
          </p:nvPr>
        </p:nvSpPr>
        <p:spPr>
          <a:xfrm>
            <a:off x="838200" y="980728"/>
            <a:ext cx="7467600" cy="720080"/>
          </a:xfrm>
        </p:spPr>
        <p:txBody>
          <a:bodyPr/>
          <a:lstStyle/>
          <a:p>
            <a:pPr algn="ctr"/>
            <a:r>
              <a:rPr lang="es-VE" sz="4000" b="1" dirty="0" smtClean="0">
                <a:ln w="5000" cmpd="sng">
                  <a:noFill/>
                  <a:prstDash val="solid"/>
                </a:ln>
                <a:solidFill>
                  <a:srgbClr val="006225"/>
                </a:solidFill>
                <a:effectLst/>
              </a:rPr>
              <a:t>LOS PROBLEMAS AMBIENTALES</a:t>
            </a:r>
            <a:endParaRPr lang="es-VE" b="1" dirty="0">
              <a:ln w="5000" cmpd="sng">
                <a:noFill/>
                <a:prstDash val="solid"/>
              </a:ln>
              <a:solidFill>
                <a:srgbClr val="006225"/>
              </a:solidFill>
              <a:effectLst/>
            </a:endParaRPr>
          </a:p>
        </p:txBody>
      </p:sp>
      <p:sp>
        <p:nvSpPr>
          <p:cNvPr id="11" name="2 Marcador de contenido"/>
          <p:cNvSpPr txBox="1">
            <a:spLocks/>
          </p:cNvSpPr>
          <p:nvPr/>
        </p:nvSpPr>
        <p:spPr>
          <a:xfrm>
            <a:off x="359532" y="4581128"/>
            <a:ext cx="8424936" cy="1683568"/>
          </a:xfrm>
          <a:prstGeom prst="rect">
            <a:avLst/>
          </a:prstGeom>
        </p:spPr>
        <p:txBody>
          <a:bodyPr/>
          <a:lstStyle/>
          <a:p>
            <a:pPr marL="420624" marR="0" lvl="0" indent="-384048" algn="l" defTabSz="914400" rtl="0" eaLnBrk="1" fontAlgn="auto" latinLnBrk="0" hangingPunct="1">
              <a:lnSpc>
                <a:spcPct val="100000"/>
              </a:lnSpc>
              <a:spcBef>
                <a:spcPct val="20000"/>
              </a:spcBef>
              <a:spcAft>
                <a:spcPts val="0"/>
              </a:spcAft>
              <a:buClr>
                <a:srgbClr val="006220"/>
              </a:buClr>
              <a:buSzPct val="80000"/>
              <a:tabLst/>
              <a:defRPr/>
            </a:pPr>
            <a:r>
              <a:rPr lang="es-VE" sz="2400" b="1" dirty="0" smtClean="0">
                <a:latin typeface="+mj-lt"/>
              </a:rPr>
              <a:t>	</a:t>
            </a:r>
            <a:r>
              <a:rPr lang="es-VE" sz="2400" b="1" dirty="0" smtClean="0">
                <a:solidFill>
                  <a:srgbClr val="006220"/>
                </a:solidFill>
                <a:effectLst>
                  <a:outerShdw blurRad="38100" dist="38100" dir="2700000" algn="tl">
                    <a:srgbClr val="000000">
                      <a:alpha val="43137"/>
                    </a:srgbClr>
                  </a:outerShdw>
                </a:effectLst>
                <a:latin typeface="+mj-lt"/>
              </a:rPr>
              <a:t>DEFINICIÓN</a:t>
            </a:r>
          </a:p>
          <a:p>
            <a:pPr marL="420624" marR="0" lvl="0" indent="-384048" algn="just" defTabSz="914400" rtl="0" eaLnBrk="1" fontAlgn="auto" latinLnBrk="0" hangingPunct="1">
              <a:lnSpc>
                <a:spcPct val="100000"/>
              </a:lnSpc>
              <a:spcBef>
                <a:spcPct val="20000"/>
              </a:spcBef>
              <a:spcAft>
                <a:spcPts val="0"/>
              </a:spcAft>
              <a:buClr>
                <a:srgbClr val="006220"/>
              </a:buClr>
              <a:buSzPct val="80000"/>
              <a:tabLst/>
              <a:defRPr/>
            </a:pPr>
            <a:r>
              <a:rPr kumimoji="0" lang="es-VE" sz="2400" b="0" i="0" u="none" strike="noStrike" kern="1200" cap="none" spc="0" normalizeH="0" baseline="0" noProof="0" dirty="0" smtClean="0">
                <a:ln>
                  <a:noFill/>
                </a:ln>
                <a:solidFill>
                  <a:schemeClr val="tx1"/>
                </a:solidFill>
                <a:effectLst/>
                <a:uLnTx/>
                <a:uFillTx/>
                <a:latin typeface="+mj-lt"/>
                <a:ea typeface="+mn-ea"/>
                <a:cs typeface="+mn-cs"/>
              </a:rPr>
              <a:t>	Alteración al </a:t>
            </a:r>
            <a:r>
              <a:rPr lang="es-VE" sz="2400" dirty="0" smtClean="0">
                <a:latin typeface="+mj-lt"/>
              </a:rPr>
              <a:t>ambiente debido a la interacción humana y cuya valoración permite clasificarla como problema.</a:t>
            </a:r>
            <a:endParaRPr kumimoji="0" lang="es-VE" sz="2400" b="0" i="0" u="none" strike="noStrike" kern="1200" cap="none" spc="0" normalizeH="0" baseline="0" noProof="0" dirty="0">
              <a:ln>
                <a:noFill/>
              </a:ln>
              <a:solidFill>
                <a:schemeClr val="tx1"/>
              </a:solidFill>
              <a:effectLst/>
              <a:uLnTx/>
              <a:uFillTx/>
              <a:latin typeface="+mj-lt"/>
              <a:ea typeface="+mn-ea"/>
              <a:cs typeface="+mn-cs"/>
            </a:endParaRPr>
          </a:p>
        </p:txBody>
      </p:sp>
      <p:graphicFrame>
        <p:nvGraphicFramePr>
          <p:cNvPr id="8" name="7 Diagrama"/>
          <p:cNvGraphicFramePr/>
          <p:nvPr/>
        </p:nvGraphicFramePr>
        <p:xfrm>
          <a:off x="1175792" y="2173312"/>
          <a:ext cx="6792416" cy="2335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5" name="Picture 2" descr="D:\DATA_USUARIO\Documentos\Luis Rafael\DSAmb\Logo DSAMB completo.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44286" y="332656"/>
            <a:ext cx="2999714" cy="614214"/>
          </a:xfrm>
          <a:prstGeom prst="rect">
            <a:avLst/>
          </a:prstGeom>
          <a:noFill/>
        </p:spPr>
      </p:pic>
      <p:graphicFrame>
        <p:nvGraphicFramePr>
          <p:cNvPr id="10" name="9 Diagrama"/>
          <p:cNvGraphicFramePr/>
          <p:nvPr/>
        </p:nvGraphicFramePr>
        <p:xfrm>
          <a:off x="323528" y="1124744"/>
          <a:ext cx="8640960" cy="5472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1 Título"/>
          <p:cNvSpPr>
            <a:spLocks noGrp="1"/>
          </p:cNvSpPr>
          <p:nvPr>
            <p:ph type="title"/>
          </p:nvPr>
        </p:nvSpPr>
        <p:spPr>
          <a:xfrm>
            <a:off x="838200" y="629816"/>
            <a:ext cx="7467600" cy="1143000"/>
          </a:xfrm>
        </p:spPr>
        <p:txBody>
          <a:bodyPr>
            <a:normAutofit/>
          </a:bodyPr>
          <a:lstStyle/>
          <a:p>
            <a:pPr algn="ctr"/>
            <a:r>
              <a:rPr lang="es-VE" sz="2800" b="1" dirty="0" smtClean="0">
                <a:solidFill>
                  <a:srgbClr val="006225"/>
                </a:solidFill>
              </a:rPr>
              <a:t>SUSTENTABILIDAD AMBIENTAL UNIVERSITARIA</a:t>
            </a:r>
            <a:endParaRPr lang="es-VE" sz="3600" b="1" dirty="0">
              <a:solidFill>
                <a:srgbClr val="006225"/>
              </a:solidFill>
            </a:endParaRPr>
          </a:p>
        </p:txBody>
      </p:sp>
      <p:sp>
        <p:nvSpPr>
          <p:cNvPr id="11" name="2 Marcador de contenido"/>
          <p:cNvSpPr txBox="1">
            <a:spLocks/>
          </p:cNvSpPr>
          <p:nvPr/>
        </p:nvSpPr>
        <p:spPr>
          <a:xfrm>
            <a:off x="323528" y="1556792"/>
            <a:ext cx="8630344" cy="3484984"/>
          </a:xfrm>
          <a:prstGeom prst="rect">
            <a:avLst/>
          </a:prstGeom>
        </p:spPr>
        <p:txBody>
          <a:bodyPr/>
          <a:lstStyle/>
          <a:p>
            <a:pPr marL="420624" marR="0" lvl="0" indent="-384048" algn="just" defTabSz="914400" rtl="0" eaLnBrk="1" fontAlgn="auto" latinLnBrk="0" hangingPunct="1">
              <a:lnSpc>
                <a:spcPct val="100000"/>
              </a:lnSpc>
              <a:spcBef>
                <a:spcPct val="20000"/>
              </a:spcBef>
              <a:spcAft>
                <a:spcPts val="0"/>
              </a:spcAft>
              <a:buClr>
                <a:srgbClr val="006220"/>
              </a:buClr>
              <a:buSzPct val="80000"/>
              <a:tabLst/>
              <a:defRPr/>
            </a:pPr>
            <a:r>
              <a:rPr kumimoji="0" lang="es-VE" sz="2000" b="1" i="0" u="none" strike="noStrike" kern="1200" cap="none" spc="0" normalizeH="0" baseline="0" noProof="0" dirty="0" smtClean="0">
                <a:ln>
                  <a:noFill/>
                </a:ln>
                <a:solidFill>
                  <a:schemeClr val="tx1"/>
                </a:solidFill>
                <a:effectLst/>
                <a:uLnTx/>
                <a:uFillTx/>
                <a:latin typeface="+mj-lt"/>
                <a:ea typeface="+mn-ea"/>
                <a:cs typeface="+mn-cs"/>
              </a:rPr>
              <a:t>	</a:t>
            </a:r>
            <a:r>
              <a:rPr kumimoji="0" lang="es-VE" b="1" i="0" u="none" strike="noStrike" kern="1200" cap="none" spc="0" normalizeH="0" baseline="0" noProof="0" dirty="0" smtClean="0">
                <a:ln>
                  <a:noFill/>
                </a:ln>
                <a:solidFill>
                  <a:schemeClr val="tx1"/>
                </a:solidFill>
                <a:effectLst/>
                <a:uLnTx/>
                <a:uFillTx/>
                <a:latin typeface="Calibri" pitchFamily="34" charset="0"/>
              </a:rPr>
              <a:t>Algunas razones por las cuales las Universidades  asumen el compromiso por el desarrollo sustentable</a:t>
            </a:r>
            <a:endParaRPr kumimoji="0" lang="es-VE" b="1" i="0" u="none" strike="noStrike" kern="1200" cap="none" spc="0" normalizeH="0" noProof="0" dirty="0" smtClean="0">
              <a:ln>
                <a:noFill/>
              </a:ln>
              <a:solidFill>
                <a:schemeClr val="tx1"/>
              </a:solidFill>
              <a:effectLst/>
              <a:uLnTx/>
              <a:uFillTx/>
              <a:latin typeface="Calibri" pitchFamily="34" charset="0"/>
            </a:endParaRPr>
          </a:p>
          <a:p>
            <a:pPr marL="420624" marR="0" lvl="0" indent="-384048" algn="just" defTabSz="914400" rtl="0" eaLnBrk="1" fontAlgn="auto" latinLnBrk="0" hangingPunct="1">
              <a:lnSpc>
                <a:spcPct val="100000"/>
              </a:lnSpc>
              <a:spcBef>
                <a:spcPct val="20000"/>
              </a:spcBef>
              <a:spcAft>
                <a:spcPts val="0"/>
              </a:spcAft>
              <a:buClr>
                <a:srgbClr val="006220"/>
              </a:buClr>
              <a:buSzPct val="80000"/>
              <a:tabLst/>
              <a:defRPr/>
            </a:pPr>
            <a:endParaRPr lang="es-VE" b="1" baseline="0" dirty="0" smtClean="0">
              <a:latin typeface="Calibri" pitchFamily="34" charset="0"/>
            </a:endParaRPr>
          </a:p>
          <a:p>
            <a:pPr marL="420624" marR="0" lvl="0" indent="-384048" algn="just" defTabSz="914400" rtl="0" eaLnBrk="1" fontAlgn="auto" latinLnBrk="0" hangingPunct="1">
              <a:lnSpc>
                <a:spcPct val="100000"/>
              </a:lnSpc>
              <a:spcBef>
                <a:spcPct val="20000"/>
              </a:spcBef>
              <a:spcAft>
                <a:spcPts val="0"/>
              </a:spcAft>
              <a:buClr>
                <a:srgbClr val="006220"/>
              </a:buClr>
              <a:buSzPct val="80000"/>
              <a:tabLst/>
              <a:defRPr/>
            </a:pPr>
            <a:r>
              <a:rPr kumimoji="0" lang="es-VE" i="0" u="none" strike="noStrike" kern="1200" cap="none" spc="0" normalizeH="0" noProof="0" dirty="0" smtClean="0">
                <a:ln>
                  <a:noFill/>
                </a:ln>
                <a:solidFill>
                  <a:schemeClr val="tx1"/>
                </a:solidFill>
                <a:effectLst/>
                <a:uLnTx/>
                <a:uFillTx/>
                <a:latin typeface="Calibri" pitchFamily="34" charset="0"/>
              </a:rPr>
              <a:t>1.- La preservación ambiental es un asunto complejo, todos somos responsables. </a:t>
            </a:r>
            <a:r>
              <a:rPr kumimoji="0" lang="es-VE" b="1"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Calibri" pitchFamily="34" charset="0"/>
              </a:rPr>
              <a:t>Corresponsabilidad</a:t>
            </a:r>
          </a:p>
          <a:p>
            <a:pPr marL="420624" marR="0" lvl="0" indent="-384048" algn="just" defTabSz="914400" rtl="0" eaLnBrk="1" fontAlgn="auto" latinLnBrk="0" hangingPunct="1">
              <a:lnSpc>
                <a:spcPct val="100000"/>
              </a:lnSpc>
              <a:spcBef>
                <a:spcPct val="20000"/>
              </a:spcBef>
              <a:spcAft>
                <a:spcPts val="0"/>
              </a:spcAft>
              <a:buClr>
                <a:srgbClr val="006220"/>
              </a:buClr>
              <a:buSzPct val="80000"/>
              <a:tabLst/>
              <a:defRPr/>
            </a:pPr>
            <a:r>
              <a:rPr lang="es-VE" baseline="0" dirty="0" smtClean="0">
                <a:latin typeface="Calibri" pitchFamily="34" charset="0"/>
              </a:rPr>
              <a:t>2.-</a:t>
            </a:r>
            <a:r>
              <a:rPr lang="es-VE" dirty="0" smtClean="0">
                <a:latin typeface="Calibri" pitchFamily="34" charset="0"/>
              </a:rPr>
              <a:t> Las universidades han formado a los científicos y a los otros profesionales que han diagnosticado la problemática ambiental y a los que han diseñado las estrategias para resolver estos problemas. </a:t>
            </a:r>
            <a:r>
              <a:rPr lang="es-VE" b="1" dirty="0" smtClean="0">
                <a:latin typeface="Calibri" pitchFamily="34" charset="0"/>
              </a:rPr>
              <a:t>También ha formado  a quienes con sus decisiones y actuaciones profesionales han contribuido al deterioro ambiental</a:t>
            </a:r>
          </a:p>
          <a:p>
            <a:pPr marL="420624" marR="0" lvl="0" indent="-384048" algn="just" defTabSz="914400" rtl="0" eaLnBrk="1" fontAlgn="auto" latinLnBrk="0" hangingPunct="1">
              <a:lnSpc>
                <a:spcPct val="100000"/>
              </a:lnSpc>
              <a:spcBef>
                <a:spcPct val="20000"/>
              </a:spcBef>
              <a:spcAft>
                <a:spcPts val="0"/>
              </a:spcAft>
              <a:buClr>
                <a:srgbClr val="006220"/>
              </a:buClr>
              <a:buSzPct val="80000"/>
              <a:tabLst/>
              <a:defRPr/>
            </a:pPr>
            <a:r>
              <a:rPr kumimoji="0" lang="es-VE" i="0" u="none" strike="noStrike" kern="1200" cap="none" spc="0" normalizeH="0" baseline="0" noProof="0" dirty="0" smtClean="0">
                <a:ln>
                  <a:noFill/>
                </a:ln>
                <a:solidFill>
                  <a:schemeClr val="tx1"/>
                </a:solidFill>
                <a:effectLst/>
                <a:uLnTx/>
                <a:uFillTx/>
                <a:latin typeface="Calibri" pitchFamily="34" charset="0"/>
              </a:rPr>
              <a:t>3.-</a:t>
            </a:r>
            <a:r>
              <a:rPr kumimoji="0" lang="es-VE" i="0" u="none" strike="noStrike" kern="1200" cap="none" spc="0" normalizeH="0" noProof="0" dirty="0" smtClean="0">
                <a:ln>
                  <a:noFill/>
                </a:ln>
                <a:solidFill>
                  <a:schemeClr val="tx1"/>
                </a:solidFill>
                <a:effectLst/>
                <a:uLnTx/>
                <a:uFillTx/>
                <a:latin typeface="Calibri" pitchFamily="34" charset="0"/>
              </a:rPr>
              <a:t> En las universidades se investiga, se desarrolla conocimiento, se promueve la innovación.  </a:t>
            </a:r>
          </a:p>
          <a:p>
            <a:pPr marL="420624" marR="0" lvl="0" indent="-384048" algn="just" defTabSz="914400" rtl="0" eaLnBrk="1" fontAlgn="auto" latinLnBrk="0" hangingPunct="1">
              <a:lnSpc>
                <a:spcPct val="100000"/>
              </a:lnSpc>
              <a:spcBef>
                <a:spcPct val="20000"/>
              </a:spcBef>
              <a:spcAft>
                <a:spcPts val="0"/>
              </a:spcAft>
              <a:buClr>
                <a:srgbClr val="006220"/>
              </a:buClr>
              <a:buSzPct val="80000"/>
              <a:tabLst/>
              <a:defRPr/>
            </a:pPr>
            <a:r>
              <a:rPr lang="es-VE" baseline="0" dirty="0" smtClean="0">
                <a:latin typeface="Calibri" pitchFamily="34" charset="0"/>
              </a:rPr>
              <a:t>4.- Las universidades</a:t>
            </a:r>
            <a:r>
              <a:rPr lang="es-VE" dirty="0" smtClean="0">
                <a:latin typeface="Calibri" pitchFamily="34" charset="0"/>
              </a:rPr>
              <a:t> se vinculan tanto con su entorno social como con los actores económicos, creadores de empleo y riqueza</a:t>
            </a:r>
            <a:endParaRPr lang="es-VE" baseline="0" dirty="0" smtClean="0">
              <a:latin typeface="Calibri" pitchFamily="34" charset="0"/>
            </a:endParaRPr>
          </a:p>
          <a:p>
            <a:pPr marL="420624" marR="0" lvl="0" indent="-384048" algn="just" defTabSz="914400" rtl="0" eaLnBrk="1" fontAlgn="auto" latinLnBrk="0" hangingPunct="1">
              <a:lnSpc>
                <a:spcPct val="100000"/>
              </a:lnSpc>
              <a:spcBef>
                <a:spcPct val="20000"/>
              </a:spcBef>
              <a:spcAft>
                <a:spcPts val="0"/>
              </a:spcAft>
              <a:buClr>
                <a:srgbClr val="006220"/>
              </a:buClr>
              <a:buSzPct val="80000"/>
              <a:tabLst/>
              <a:defRPr/>
            </a:pPr>
            <a:endParaRPr lang="es-VE" baseline="0" dirty="0" smtClean="0">
              <a:latin typeface="Calibri" pitchFamily="34" charset="0"/>
            </a:endParaRPr>
          </a:p>
          <a:p>
            <a:pPr marL="420624" marR="0" lvl="0" indent="-384048" algn="ctr" defTabSz="914400" rtl="0" eaLnBrk="1" fontAlgn="auto" latinLnBrk="0" hangingPunct="1">
              <a:lnSpc>
                <a:spcPct val="100000"/>
              </a:lnSpc>
              <a:spcBef>
                <a:spcPct val="20000"/>
              </a:spcBef>
              <a:spcAft>
                <a:spcPts val="0"/>
              </a:spcAft>
              <a:buClr>
                <a:srgbClr val="006220"/>
              </a:buClr>
              <a:buSzPct val="80000"/>
              <a:tabLst/>
              <a:defRPr/>
            </a:pPr>
            <a:r>
              <a:rPr kumimoji="0" lang="es-VE" b="1"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Calibri" pitchFamily="34" charset="0"/>
              </a:rPr>
              <a:t>Las Universidades son factores muy poderosos de promoción de la sustentabilidad</a:t>
            </a:r>
            <a:endParaRPr kumimoji="0" lang="es-VE"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blinds(horizontal)">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 calcmode="lin" valueType="num">
                                      <p:cBhvr>
                                        <p:cTn id="12" dur="10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13" dur="1000" fill="hold"/>
                                        <p:tgtEl>
                                          <p:spTgt spid="11">
                                            <p:txEl>
                                              <p:pRg st="3" end="3"/>
                                            </p:txEl>
                                          </p:spTgt>
                                        </p:tgtEl>
                                        <p:attrNameLst>
                                          <p:attrName>ppt_h</p:attrName>
                                        </p:attrNameLst>
                                      </p:cBhvr>
                                      <p:tavLst>
                                        <p:tav tm="0">
                                          <p:val>
                                            <p:fltVal val="0"/>
                                          </p:val>
                                        </p:tav>
                                        <p:tav tm="100000">
                                          <p:val>
                                            <p:strVal val="#ppt_h"/>
                                          </p:val>
                                        </p:tav>
                                      </p:tavLst>
                                    </p:anim>
                                    <p:anim calcmode="lin" valueType="num">
                                      <p:cBhvr>
                                        <p:cTn id="14" dur="1000" fill="hold"/>
                                        <p:tgtEl>
                                          <p:spTgt spid="1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43" presetClass="entr" presetSubtype="0"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fade">
                                      <p:cBhvr>
                                        <p:cTn id="20" dur="100"/>
                                        <p:tgtEl>
                                          <p:spTgt spid="11">
                                            <p:txEl>
                                              <p:pRg st="4" end="4"/>
                                            </p:txEl>
                                          </p:spTgt>
                                        </p:tgtEl>
                                      </p:cBhvr>
                                    </p:animEffect>
                                    <p:anim calcmode="lin" valueType="num">
                                      <p:cBhvr>
                                        <p:cTn id="21" dur="4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2" dur="400" fill="hold"/>
                                        <p:tgtEl>
                                          <p:spTgt spid="11">
                                            <p:txEl>
                                              <p:pRg st="4" end="4"/>
                                            </p:txEl>
                                          </p:spTgt>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11">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11">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iterate type="lt">
                                    <p:tmPct val="5000"/>
                                  </p:iterate>
                                  <p:childTnLst>
                                    <p:set>
                                      <p:cBhvr>
                                        <p:cTn id="28" dur="1" fill="hold">
                                          <p:stCondLst>
                                            <p:cond delay="0"/>
                                          </p:stCondLst>
                                        </p:cTn>
                                        <p:tgtEl>
                                          <p:spTgt spid="11">
                                            <p:txEl>
                                              <p:pRg st="5" end="5"/>
                                            </p:txEl>
                                          </p:spTgt>
                                        </p:tgtEl>
                                        <p:attrNameLst>
                                          <p:attrName>style.visibility</p:attrName>
                                        </p:attrNameLst>
                                      </p:cBhvr>
                                      <p:to>
                                        <p:strVal val="visible"/>
                                      </p:to>
                                    </p:set>
                                    <p:anim calcmode="lin" valueType="num">
                                      <p:cBhvr>
                                        <p:cTn id="29" dur="5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11">
                                            <p:txEl>
                                              <p:pRg st="5" end="5"/>
                                            </p:txEl>
                                          </p:spTgt>
                                        </p:tgtEl>
                                        <p:attrNameLst>
                                          <p:attrName>ppt_h</p:attrName>
                                        </p:attrNameLst>
                                      </p:cBhvr>
                                      <p:tavLst>
                                        <p:tav tm="0">
                                          <p:val>
                                            <p:fltVal val="0"/>
                                          </p:val>
                                        </p:tav>
                                        <p:tav tm="100000">
                                          <p:val>
                                            <p:strVal val="#ppt_h"/>
                                          </p:val>
                                        </p:tav>
                                      </p:tavLst>
                                    </p:anim>
                                    <p:anim calcmode="lin" valueType="num">
                                      <p:cBhvr>
                                        <p:cTn id="31" dur="500" fill="hold"/>
                                        <p:tgtEl>
                                          <p:spTgt spid="11">
                                            <p:txEl>
                                              <p:pRg st="5" end="5"/>
                                            </p:txEl>
                                          </p:spTgt>
                                        </p:tgtEl>
                                        <p:attrNameLst>
                                          <p:attrName>style.rotation</p:attrName>
                                        </p:attrNameLst>
                                      </p:cBhvr>
                                      <p:tavLst>
                                        <p:tav tm="0">
                                          <p:val>
                                            <p:fltVal val="90"/>
                                          </p:val>
                                        </p:tav>
                                        <p:tav tm="100000">
                                          <p:val>
                                            <p:fltVal val="0"/>
                                          </p:val>
                                        </p:tav>
                                      </p:tavLst>
                                    </p:anim>
                                    <p:animEffect transition="in" filter="fade">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anim calcmode="lin" valueType="num">
                                      <p:cBhvr additive="base">
                                        <p:cTn id="37"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4" presetClass="emph" presetSubtype="2" fill="hold" nodeType="afterEffect">
                                  <p:stCondLst>
                                    <p:cond delay="0"/>
                                  </p:stCondLst>
                                  <p:childTnLst>
                                    <p:anim to="1.5" calcmode="lin" valueType="num">
                                      <p:cBhvr override="childStyle">
                                        <p:cTn id="41" dur="1000" fill="hold"/>
                                        <p:tgtEl>
                                          <p:spTgt spid="11">
                                            <p:txEl>
                                              <p:pRg st="7" end="7"/>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5" name="Picture 2" descr="D:\DATA_USUARIO\Documentos\Luis Rafael\DSAmb\Logo DSAMB completo.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44286" y="332656"/>
            <a:ext cx="2999714" cy="614214"/>
          </a:xfrm>
          <a:prstGeom prst="rect">
            <a:avLst/>
          </a:prstGeom>
          <a:noFill/>
        </p:spPr>
      </p:pic>
      <p:sp>
        <p:nvSpPr>
          <p:cNvPr id="12" name="1 Título"/>
          <p:cNvSpPr>
            <a:spLocks noGrp="1"/>
          </p:cNvSpPr>
          <p:nvPr>
            <p:ph type="title"/>
          </p:nvPr>
        </p:nvSpPr>
        <p:spPr>
          <a:xfrm>
            <a:off x="838200" y="629816"/>
            <a:ext cx="7467600" cy="1143000"/>
          </a:xfrm>
        </p:spPr>
        <p:txBody>
          <a:bodyPr>
            <a:normAutofit/>
          </a:bodyPr>
          <a:lstStyle/>
          <a:p>
            <a:pPr algn="ctr"/>
            <a:r>
              <a:rPr lang="es-VE" sz="2800" b="1" dirty="0" smtClean="0">
                <a:solidFill>
                  <a:srgbClr val="006225"/>
                </a:solidFill>
              </a:rPr>
              <a:t>¿QUE ES UNA UNIVERSIDAD SUSTENTABLE?</a:t>
            </a:r>
            <a:endParaRPr lang="es-VE" sz="3600" b="1" dirty="0">
              <a:solidFill>
                <a:srgbClr val="006225"/>
              </a:solidFill>
            </a:endParaRPr>
          </a:p>
        </p:txBody>
      </p:sp>
      <p:grpSp>
        <p:nvGrpSpPr>
          <p:cNvPr id="2" name="9 Grupo"/>
          <p:cNvGrpSpPr/>
          <p:nvPr/>
        </p:nvGrpSpPr>
        <p:grpSpPr>
          <a:xfrm>
            <a:off x="5724128" y="1628799"/>
            <a:ext cx="2448272" cy="1872208"/>
            <a:chOff x="1043608" y="2348880"/>
            <a:chExt cx="2016224" cy="1800200"/>
          </a:xfrm>
        </p:grpSpPr>
        <p:sp>
          <p:nvSpPr>
            <p:cNvPr id="7" name="6 Elipse"/>
            <p:cNvSpPr/>
            <p:nvPr/>
          </p:nvSpPr>
          <p:spPr>
            <a:xfrm>
              <a:off x="1043608" y="2348880"/>
              <a:ext cx="2016224" cy="1800200"/>
            </a:xfrm>
            <a:prstGeom prst="ellipse">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8 CuadroTexto"/>
            <p:cNvSpPr txBox="1"/>
            <p:nvPr/>
          </p:nvSpPr>
          <p:spPr>
            <a:xfrm>
              <a:off x="1221510" y="2556595"/>
              <a:ext cx="1728192" cy="1124568"/>
            </a:xfrm>
            <a:prstGeom prst="rect">
              <a:avLst/>
            </a:prstGeom>
            <a:noFill/>
          </p:spPr>
          <p:txBody>
            <a:bodyPr wrap="square" rtlCol="0">
              <a:spAutoFit/>
            </a:bodyPr>
            <a:lstStyle/>
            <a:p>
              <a:pPr algn="ctr"/>
              <a:r>
                <a:rPr lang="es-VE" sz="1400" b="1" u="sng" dirty="0" smtClean="0">
                  <a:effectLst>
                    <a:outerShdw blurRad="38100" dist="38100" dir="2700000" algn="tl">
                      <a:srgbClr val="000000">
                        <a:alpha val="43137"/>
                      </a:srgbClr>
                    </a:outerShdw>
                  </a:effectLst>
                  <a:latin typeface="Calibri" pitchFamily="34" charset="0"/>
                </a:rPr>
                <a:t>Gestión Ambiental del campus</a:t>
              </a:r>
            </a:p>
            <a:p>
              <a:pPr algn="ctr"/>
              <a:r>
                <a:rPr lang="es-VE" sz="1400" b="1" dirty="0" smtClean="0">
                  <a:effectLst>
                    <a:outerShdw blurRad="38100" dist="38100" dir="2700000" algn="tl">
                      <a:srgbClr val="000000">
                        <a:alpha val="43137"/>
                      </a:srgbClr>
                    </a:outerShdw>
                  </a:effectLst>
                  <a:latin typeface="Calibri" pitchFamily="34" charset="0"/>
                </a:rPr>
                <a:t>Uso eficiente de recursos. Minimización de impactos ambientales</a:t>
              </a:r>
              <a:endParaRPr lang="es-VE" sz="1400" b="1" dirty="0">
                <a:effectLst>
                  <a:outerShdw blurRad="38100" dist="38100" dir="2700000" algn="tl">
                    <a:srgbClr val="000000">
                      <a:alpha val="43137"/>
                    </a:srgbClr>
                  </a:outerShdw>
                </a:effectLst>
                <a:latin typeface="Calibri" pitchFamily="34" charset="0"/>
              </a:endParaRPr>
            </a:p>
          </p:txBody>
        </p:sp>
      </p:grpSp>
      <p:grpSp>
        <p:nvGrpSpPr>
          <p:cNvPr id="6" name="10 Grupo"/>
          <p:cNvGrpSpPr/>
          <p:nvPr/>
        </p:nvGrpSpPr>
        <p:grpSpPr>
          <a:xfrm>
            <a:off x="251520" y="1700808"/>
            <a:ext cx="2160240" cy="1944216"/>
            <a:chOff x="899592" y="2204864"/>
            <a:chExt cx="2160240" cy="1944216"/>
          </a:xfrm>
          <a:solidFill>
            <a:srgbClr val="CCFFCC"/>
          </a:solidFill>
        </p:grpSpPr>
        <p:sp>
          <p:nvSpPr>
            <p:cNvPr id="13" name="12 Elipse"/>
            <p:cNvSpPr/>
            <p:nvPr/>
          </p:nvSpPr>
          <p:spPr>
            <a:xfrm>
              <a:off x="899592" y="2204864"/>
              <a:ext cx="2160240" cy="1944216"/>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13 CuadroTexto"/>
            <p:cNvSpPr txBox="1"/>
            <p:nvPr/>
          </p:nvSpPr>
          <p:spPr>
            <a:xfrm>
              <a:off x="1115616" y="2708920"/>
              <a:ext cx="1728192" cy="954107"/>
            </a:xfrm>
            <a:prstGeom prst="rect">
              <a:avLst/>
            </a:prstGeom>
            <a:grpFill/>
          </p:spPr>
          <p:txBody>
            <a:bodyPr wrap="square" rtlCol="0">
              <a:spAutoFit/>
            </a:bodyPr>
            <a:lstStyle/>
            <a:p>
              <a:pPr algn="ctr"/>
              <a:r>
                <a:rPr lang="es-VE" sz="1400" b="1" dirty="0" smtClean="0">
                  <a:effectLst>
                    <a:outerShdw blurRad="38100" dist="38100" dir="2700000" algn="tl">
                      <a:srgbClr val="000000">
                        <a:alpha val="43137"/>
                      </a:srgbClr>
                    </a:outerShdw>
                  </a:effectLst>
                  <a:latin typeface="Calibri" pitchFamily="34" charset="0"/>
                </a:rPr>
                <a:t>Algunos Contenidos curriculares vinculados al tema ambiental</a:t>
              </a:r>
              <a:endParaRPr lang="es-VE" sz="1400" b="1" dirty="0">
                <a:effectLst>
                  <a:outerShdw blurRad="38100" dist="38100" dir="2700000" algn="tl">
                    <a:srgbClr val="000000">
                      <a:alpha val="43137"/>
                    </a:srgbClr>
                  </a:outerShdw>
                </a:effectLst>
                <a:latin typeface="Calibri" pitchFamily="34" charset="0"/>
              </a:endParaRPr>
            </a:p>
          </p:txBody>
        </p:sp>
      </p:grpSp>
      <p:grpSp>
        <p:nvGrpSpPr>
          <p:cNvPr id="8" name="18 Grupo"/>
          <p:cNvGrpSpPr/>
          <p:nvPr/>
        </p:nvGrpSpPr>
        <p:grpSpPr>
          <a:xfrm>
            <a:off x="6084168" y="4293095"/>
            <a:ext cx="2110053" cy="648072"/>
            <a:chOff x="3131840" y="3573016"/>
            <a:chExt cx="2246186" cy="697924"/>
          </a:xfrm>
        </p:grpSpPr>
        <p:sp>
          <p:nvSpPr>
            <p:cNvPr id="17" name="16 Rectángulo redondeado"/>
            <p:cNvSpPr/>
            <p:nvPr/>
          </p:nvSpPr>
          <p:spPr>
            <a:xfrm>
              <a:off x="3131840" y="3573016"/>
              <a:ext cx="2069649" cy="697924"/>
            </a:xfrm>
            <a:prstGeom prst="roundRect">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8" name="17 CuadroTexto"/>
            <p:cNvSpPr txBox="1"/>
            <p:nvPr/>
          </p:nvSpPr>
          <p:spPr>
            <a:xfrm>
              <a:off x="3361801" y="3650564"/>
              <a:ext cx="2016225" cy="523220"/>
            </a:xfrm>
            <a:prstGeom prst="rect">
              <a:avLst/>
            </a:prstGeom>
            <a:noFill/>
            <a:ln>
              <a:noFill/>
            </a:ln>
          </p:spPr>
          <p:txBody>
            <a:bodyPr wrap="square" rtlCol="0">
              <a:spAutoFit/>
            </a:bodyPr>
            <a:lstStyle/>
            <a:p>
              <a:r>
                <a:rPr lang="es-VE" sz="1400" b="1" dirty="0" smtClean="0">
                  <a:effectLst>
                    <a:outerShdw blurRad="38100" dist="38100" dir="2700000" algn="tl">
                      <a:srgbClr val="000000">
                        <a:alpha val="43137"/>
                      </a:srgbClr>
                    </a:outerShdw>
                  </a:effectLst>
                  <a:latin typeface="Calibri" pitchFamily="34" charset="0"/>
                </a:rPr>
                <a:t>Similar a como lo hacen las empresas</a:t>
              </a:r>
              <a:endParaRPr lang="es-VE" sz="1400" b="1" dirty="0">
                <a:effectLst>
                  <a:outerShdw blurRad="38100" dist="38100" dir="2700000" algn="tl">
                    <a:srgbClr val="000000">
                      <a:alpha val="43137"/>
                    </a:srgbClr>
                  </a:outerShdw>
                </a:effectLst>
                <a:latin typeface="Calibri" pitchFamily="34" charset="0"/>
              </a:endParaRPr>
            </a:p>
          </p:txBody>
        </p:sp>
      </p:grpSp>
      <p:sp>
        <p:nvSpPr>
          <p:cNvPr id="20" name="19 Igual que"/>
          <p:cNvSpPr/>
          <p:nvPr/>
        </p:nvSpPr>
        <p:spPr>
          <a:xfrm rot="5400000">
            <a:off x="6732240" y="3645024"/>
            <a:ext cx="648072" cy="504056"/>
          </a:xfrm>
          <a:prstGeom prst="mathEqual">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grpSp>
        <p:nvGrpSpPr>
          <p:cNvPr id="10" name="22 Grupo"/>
          <p:cNvGrpSpPr/>
          <p:nvPr/>
        </p:nvGrpSpPr>
        <p:grpSpPr>
          <a:xfrm>
            <a:off x="2843808" y="1484785"/>
            <a:ext cx="2448272" cy="1872208"/>
            <a:chOff x="899592" y="2204864"/>
            <a:chExt cx="2160240" cy="1440160"/>
          </a:xfrm>
          <a:solidFill>
            <a:srgbClr val="33CC33"/>
          </a:solidFill>
        </p:grpSpPr>
        <p:sp>
          <p:nvSpPr>
            <p:cNvPr id="24" name="23 Elipse"/>
            <p:cNvSpPr/>
            <p:nvPr/>
          </p:nvSpPr>
          <p:spPr>
            <a:xfrm>
              <a:off x="899592" y="2204864"/>
              <a:ext cx="2160240" cy="1440160"/>
            </a:xfrm>
            <a:prstGeom prst="ellipse">
              <a:avLst/>
            </a:prstGeom>
            <a:solidFill>
              <a:srgbClr val="66FFCC"/>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5" name="24 CuadroTexto"/>
            <p:cNvSpPr txBox="1"/>
            <p:nvPr/>
          </p:nvSpPr>
          <p:spPr>
            <a:xfrm>
              <a:off x="1153738" y="2371036"/>
              <a:ext cx="1728192" cy="1231106"/>
            </a:xfrm>
            <a:prstGeom prst="rect">
              <a:avLst/>
            </a:prstGeom>
            <a:solidFill>
              <a:srgbClr val="66FFCC"/>
            </a:solidFill>
          </p:spPr>
          <p:txBody>
            <a:bodyPr wrap="square" rtlCol="0">
              <a:spAutoFit/>
            </a:bodyPr>
            <a:lstStyle/>
            <a:p>
              <a:pPr algn="ctr"/>
              <a:r>
                <a:rPr lang="es-VE" sz="1400" b="1" u="sng" dirty="0" smtClean="0">
                  <a:effectLst>
                    <a:outerShdw blurRad="38100" dist="38100" dir="2700000" algn="tl">
                      <a:srgbClr val="000000">
                        <a:alpha val="43137"/>
                      </a:srgbClr>
                    </a:outerShdw>
                  </a:effectLst>
                  <a:latin typeface="Calibri" pitchFamily="34" charset="0"/>
                </a:rPr>
                <a:t>Docencia</a:t>
              </a:r>
            </a:p>
            <a:p>
              <a:pPr algn="ctr"/>
              <a:r>
                <a:rPr lang="es-VE" sz="1400" b="1" dirty="0" smtClean="0">
                  <a:effectLst>
                    <a:outerShdw blurRad="38100" dist="38100" dir="2700000" algn="tl">
                      <a:srgbClr val="000000">
                        <a:alpha val="43137"/>
                      </a:srgbClr>
                    </a:outerShdw>
                  </a:effectLst>
                  <a:latin typeface="Calibri" pitchFamily="34" charset="0"/>
                </a:rPr>
                <a:t>Cátedras Transversales.</a:t>
              </a:r>
            </a:p>
            <a:p>
              <a:pPr algn="ctr"/>
              <a:r>
                <a:rPr lang="es-VE" sz="1400" b="1" dirty="0" smtClean="0">
                  <a:effectLst>
                    <a:outerShdw blurRad="38100" dist="38100" dir="2700000" algn="tl">
                      <a:srgbClr val="000000">
                        <a:alpha val="43137"/>
                      </a:srgbClr>
                    </a:outerShdw>
                  </a:effectLst>
                  <a:latin typeface="Calibri" pitchFamily="34" charset="0"/>
                </a:rPr>
                <a:t>Vinculación del estudiante con la experiencia de Sustentabilidad de la Universidad</a:t>
              </a:r>
              <a:endParaRPr lang="es-VE" sz="1400" b="1" dirty="0">
                <a:effectLst>
                  <a:outerShdw blurRad="38100" dist="38100" dir="2700000" algn="tl">
                    <a:srgbClr val="000000">
                      <a:alpha val="43137"/>
                    </a:srgbClr>
                  </a:outerShdw>
                </a:effectLst>
                <a:latin typeface="Calibri" pitchFamily="34" charset="0"/>
              </a:endParaRPr>
            </a:p>
          </p:txBody>
        </p:sp>
      </p:grpSp>
      <p:grpSp>
        <p:nvGrpSpPr>
          <p:cNvPr id="11" name="25 Grupo"/>
          <p:cNvGrpSpPr/>
          <p:nvPr/>
        </p:nvGrpSpPr>
        <p:grpSpPr>
          <a:xfrm>
            <a:off x="251520" y="4149080"/>
            <a:ext cx="2448272" cy="1872208"/>
            <a:chOff x="899592" y="2204864"/>
            <a:chExt cx="2160240" cy="1440160"/>
          </a:xfrm>
          <a:solidFill>
            <a:srgbClr val="00CC66"/>
          </a:solidFill>
        </p:grpSpPr>
        <p:sp>
          <p:nvSpPr>
            <p:cNvPr id="27" name="26 Elipse"/>
            <p:cNvSpPr/>
            <p:nvPr/>
          </p:nvSpPr>
          <p:spPr>
            <a:xfrm>
              <a:off x="899592" y="2204864"/>
              <a:ext cx="2160240" cy="144016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8" name="27 CuadroTexto"/>
            <p:cNvSpPr txBox="1"/>
            <p:nvPr/>
          </p:nvSpPr>
          <p:spPr>
            <a:xfrm>
              <a:off x="1115616" y="2492896"/>
              <a:ext cx="1728192" cy="899655"/>
            </a:xfrm>
            <a:prstGeom prst="rect">
              <a:avLst/>
            </a:prstGeom>
            <a:grpFill/>
          </p:spPr>
          <p:txBody>
            <a:bodyPr wrap="square" rtlCol="0">
              <a:spAutoFit/>
            </a:bodyPr>
            <a:lstStyle/>
            <a:p>
              <a:pPr algn="ctr"/>
              <a:r>
                <a:rPr lang="es-VE" sz="1400" b="1" u="sng" dirty="0" smtClean="0">
                  <a:effectLst>
                    <a:outerShdw blurRad="38100" dist="38100" dir="2700000" algn="tl">
                      <a:srgbClr val="000000">
                        <a:alpha val="43137"/>
                      </a:srgbClr>
                    </a:outerShdw>
                  </a:effectLst>
                  <a:latin typeface="Calibri" pitchFamily="34" charset="0"/>
                </a:rPr>
                <a:t>Investigación en Sustentabilidad</a:t>
              </a:r>
            </a:p>
            <a:p>
              <a:pPr algn="ctr"/>
              <a:r>
                <a:rPr lang="es-VE" sz="1400" b="1" dirty="0" smtClean="0">
                  <a:effectLst>
                    <a:outerShdw blurRad="38100" dist="38100" dir="2700000" algn="tl">
                      <a:srgbClr val="000000">
                        <a:alpha val="43137"/>
                      </a:srgbClr>
                    </a:outerShdw>
                  </a:effectLst>
                  <a:latin typeface="Calibri" pitchFamily="34" charset="0"/>
                </a:rPr>
                <a:t>Trabajos de Grado</a:t>
              </a:r>
            </a:p>
            <a:p>
              <a:pPr algn="ctr"/>
              <a:r>
                <a:rPr lang="es-VE" sz="1400" b="1" dirty="0" smtClean="0">
                  <a:effectLst>
                    <a:outerShdw blurRad="38100" dist="38100" dir="2700000" algn="tl">
                      <a:srgbClr val="000000">
                        <a:alpha val="43137"/>
                      </a:srgbClr>
                    </a:outerShdw>
                  </a:effectLst>
                  <a:latin typeface="Calibri" pitchFamily="34" charset="0"/>
                </a:rPr>
                <a:t>Publicaciones</a:t>
              </a:r>
            </a:p>
            <a:p>
              <a:pPr algn="ctr"/>
              <a:r>
                <a:rPr lang="es-VE" sz="1400" b="1" dirty="0" smtClean="0">
                  <a:effectLst>
                    <a:outerShdw blurRad="38100" dist="38100" dir="2700000" algn="tl">
                      <a:srgbClr val="000000">
                        <a:alpha val="43137"/>
                      </a:srgbClr>
                    </a:outerShdw>
                  </a:effectLst>
                  <a:latin typeface="Calibri" pitchFamily="34" charset="0"/>
                </a:rPr>
                <a:t>Líneas de Investigación</a:t>
              </a:r>
              <a:endParaRPr lang="es-VE" sz="1400" b="1" dirty="0">
                <a:effectLst>
                  <a:outerShdw blurRad="38100" dist="38100" dir="2700000" algn="tl">
                    <a:srgbClr val="000000">
                      <a:alpha val="43137"/>
                    </a:srgbClr>
                  </a:outerShdw>
                </a:effectLst>
                <a:latin typeface="Calibri" pitchFamily="34" charset="0"/>
              </a:endParaRPr>
            </a:p>
          </p:txBody>
        </p:sp>
      </p:grpSp>
      <p:cxnSp>
        <p:nvCxnSpPr>
          <p:cNvPr id="31" name="30 Conector recto de flecha"/>
          <p:cNvCxnSpPr/>
          <p:nvPr/>
        </p:nvCxnSpPr>
        <p:spPr>
          <a:xfrm flipV="1">
            <a:off x="5148064" y="3212976"/>
            <a:ext cx="720080" cy="288032"/>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flipV="1">
            <a:off x="2195736" y="3861048"/>
            <a:ext cx="720080" cy="288032"/>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flipV="1">
            <a:off x="2699792" y="3501008"/>
            <a:ext cx="3672408" cy="144016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flipV="1">
            <a:off x="5220072" y="3717032"/>
            <a:ext cx="1008112" cy="864096"/>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5" name="35 Grupo"/>
          <p:cNvGrpSpPr/>
          <p:nvPr/>
        </p:nvGrpSpPr>
        <p:grpSpPr>
          <a:xfrm>
            <a:off x="3419872" y="4509120"/>
            <a:ext cx="2448272" cy="1872208"/>
            <a:chOff x="899592" y="2204864"/>
            <a:chExt cx="2160240" cy="1440160"/>
          </a:xfrm>
          <a:solidFill>
            <a:srgbClr val="CCFF33"/>
          </a:solidFill>
        </p:grpSpPr>
        <p:sp>
          <p:nvSpPr>
            <p:cNvPr id="37" name="36 Elipse"/>
            <p:cNvSpPr/>
            <p:nvPr/>
          </p:nvSpPr>
          <p:spPr>
            <a:xfrm>
              <a:off x="899592" y="2204864"/>
              <a:ext cx="2160240" cy="144016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8" name="37 CuadroTexto"/>
            <p:cNvSpPr txBox="1"/>
            <p:nvPr/>
          </p:nvSpPr>
          <p:spPr>
            <a:xfrm>
              <a:off x="1217274" y="2426427"/>
              <a:ext cx="1537583" cy="899655"/>
            </a:xfrm>
            <a:prstGeom prst="rect">
              <a:avLst/>
            </a:prstGeom>
            <a:grpFill/>
          </p:spPr>
          <p:txBody>
            <a:bodyPr wrap="square" rtlCol="0">
              <a:spAutoFit/>
            </a:bodyPr>
            <a:lstStyle/>
            <a:p>
              <a:pPr algn="ctr"/>
              <a:r>
                <a:rPr lang="es-VE" sz="1400" b="1" u="sng" dirty="0" smtClean="0">
                  <a:effectLst>
                    <a:outerShdw blurRad="38100" dist="38100" dir="2700000" algn="tl">
                      <a:srgbClr val="000000">
                        <a:alpha val="43137"/>
                      </a:srgbClr>
                    </a:outerShdw>
                  </a:effectLst>
                  <a:latin typeface="Calibri" pitchFamily="34" charset="0"/>
                </a:rPr>
                <a:t>Extensión </a:t>
              </a:r>
            </a:p>
            <a:p>
              <a:pPr algn="ctr"/>
              <a:r>
                <a:rPr lang="es-VE" sz="1400" b="1" dirty="0" smtClean="0">
                  <a:effectLst>
                    <a:outerShdw blurRad="38100" dist="38100" dir="2700000" algn="tl">
                      <a:srgbClr val="000000">
                        <a:alpha val="43137"/>
                      </a:srgbClr>
                    </a:outerShdw>
                  </a:effectLst>
                  <a:latin typeface="Calibri" pitchFamily="34" charset="0"/>
                </a:rPr>
                <a:t>Vinculación con las comunidades, y actores sociales y productivos</a:t>
              </a:r>
              <a:endParaRPr lang="es-VE" sz="1400" b="1" dirty="0">
                <a:effectLst>
                  <a:outerShdw blurRad="38100" dist="38100" dir="2700000" algn="tl">
                    <a:srgbClr val="000000">
                      <a:alpha val="43137"/>
                    </a:srgbClr>
                  </a:outerShdw>
                </a:effectLst>
                <a:latin typeface="Calibri" pitchFamily="34" charset="0"/>
              </a:endParaRPr>
            </a:p>
          </p:txBody>
        </p:sp>
      </p:grpSp>
      <p:cxnSp>
        <p:nvCxnSpPr>
          <p:cNvPr id="41" name="40 Conector recto de flecha"/>
          <p:cNvCxnSpPr>
            <a:endCxn id="37" idx="2"/>
          </p:cNvCxnSpPr>
          <p:nvPr/>
        </p:nvCxnSpPr>
        <p:spPr>
          <a:xfrm>
            <a:off x="2627784" y="5445224"/>
            <a:ext cx="792088"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3" name="42 Forma libre"/>
          <p:cNvSpPr/>
          <p:nvPr/>
        </p:nvSpPr>
        <p:spPr>
          <a:xfrm>
            <a:off x="246743" y="1407886"/>
            <a:ext cx="2483989" cy="2423885"/>
          </a:xfrm>
          <a:custGeom>
            <a:avLst/>
            <a:gdLst>
              <a:gd name="connsiteX0" fmla="*/ 0 w 2483989"/>
              <a:gd name="connsiteY0" fmla="*/ 2423885 h 2423885"/>
              <a:gd name="connsiteX1" fmla="*/ 87086 w 2483989"/>
              <a:gd name="connsiteY1" fmla="*/ 2409371 h 2423885"/>
              <a:gd name="connsiteX2" fmla="*/ 174171 w 2483989"/>
              <a:gd name="connsiteY2" fmla="*/ 2380343 h 2423885"/>
              <a:gd name="connsiteX3" fmla="*/ 508000 w 2483989"/>
              <a:gd name="connsiteY3" fmla="*/ 2394857 h 2423885"/>
              <a:gd name="connsiteX4" fmla="*/ 725714 w 2483989"/>
              <a:gd name="connsiteY4" fmla="*/ 2423885 h 2423885"/>
              <a:gd name="connsiteX5" fmla="*/ 1335314 w 2483989"/>
              <a:gd name="connsiteY5" fmla="*/ 2394857 h 2423885"/>
              <a:gd name="connsiteX6" fmla="*/ 1378857 w 2483989"/>
              <a:gd name="connsiteY6" fmla="*/ 2380343 h 2423885"/>
              <a:gd name="connsiteX7" fmla="*/ 1451428 w 2483989"/>
              <a:gd name="connsiteY7" fmla="*/ 2365828 h 2423885"/>
              <a:gd name="connsiteX8" fmla="*/ 1625600 w 2483989"/>
              <a:gd name="connsiteY8" fmla="*/ 2351314 h 2423885"/>
              <a:gd name="connsiteX9" fmla="*/ 1669143 w 2483989"/>
              <a:gd name="connsiteY9" fmla="*/ 2336800 h 2423885"/>
              <a:gd name="connsiteX10" fmla="*/ 1727200 w 2483989"/>
              <a:gd name="connsiteY10" fmla="*/ 2322285 h 2423885"/>
              <a:gd name="connsiteX11" fmla="*/ 1814286 w 2483989"/>
              <a:gd name="connsiteY11" fmla="*/ 2264228 h 2423885"/>
              <a:gd name="connsiteX12" fmla="*/ 1901371 w 2483989"/>
              <a:gd name="connsiteY12" fmla="*/ 2220685 h 2423885"/>
              <a:gd name="connsiteX13" fmla="*/ 1988457 w 2483989"/>
              <a:gd name="connsiteY13" fmla="*/ 2177143 h 2423885"/>
              <a:gd name="connsiteX14" fmla="*/ 2119086 w 2483989"/>
              <a:gd name="connsiteY14" fmla="*/ 2061028 h 2423885"/>
              <a:gd name="connsiteX15" fmla="*/ 2162628 w 2483989"/>
              <a:gd name="connsiteY15" fmla="*/ 2017485 h 2423885"/>
              <a:gd name="connsiteX16" fmla="*/ 2206171 w 2483989"/>
              <a:gd name="connsiteY16" fmla="*/ 1973943 h 2423885"/>
              <a:gd name="connsiteX17" fmla="*/ 2235200 w 2483989"/>
              <a:gd name="connsiteY17" fmla="*/ 1930400 h 2423885"/>
              <a:gd name="connsiteX18" fmla="*/ 2307771 w 2483989"/>
              <a:gd name="connsiteY18" fmla="*/ 1843314 h 2423885"/>
              <a:gd name="connsiteX19" fmla="*/ 2322286 w 2483989"/>
              <a:gd name="connsiteY19" fmla="*/ 1785257 h 2423885"/>
              <a:gd name="connsiteX20" fmla="*/ 2336800 w 2483989"/>
              <a:gd name="connsiteY20" fmla="*/ 1741714 h 2423885"/>
              <a:gd name="connsiteX21" fmla="*/ 2351314 w 2483989"/>
              <a:gd name="connsiteY21" fmla="*/ 1669143 h 2423885"/>
              <a:gd name="connsiteX22" fmla="*/ 2365828 w 2483989"/>
              <a:gd name="connsiteY22" fmla="*/ 1509485 h 2423885"/>
              <a:gd name="connsiteX23" fmla="*/ 2394857 w 2483989"/>
              <a:gd name="connsiteY23" fmla="*/ 1407885 h 2423885"/>
              <a:gd name="connsiteX24" fmla="*/ 2423886 w 2483989"/>
              <a:gd name="connsiteY24" fmla="*/ 1262743 h 2423885"/>
              <a:gd name="connsiteX25" fmla="*/ 2438400 w 2483989"/>
              <a:gd name="connsiteY25" fmla="*/ 1190171 h 2423885"/>
              <a:gd name="connsiteX26" fmla="*/ 2409371 w 2483989"/>
              <a:gd name="connsiteY26" fmla="*/ 188685 h 2423885"/>
              <a:gd name="connsiteX27" fmla="*/ 2394857 w 2483989"/>
              <a:gd name="connsiteY27" fmla="*/ 130628 h 2423885"/>
              <a:gd name="connsiteX28" fmla="*/ 2380343 w 2483989"/>
              <a:gd name="connsiteY28" fmla="*/ 0 h 242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83989" h="2423885">
                <a:moveTo>
                  <a:pt x="0" y="2423885"/>
                </a:moveTo>
                <a:cubicBezTo>
                  <a:pt x="29029" y="2419047"/>
                  <a:pt x="58536" y="2416508"/>
                  <a:pt x="87086" y="2409371"/>
                </a:cubicBezTo>
                <a:cubicBezTo>
                  <a:pt x="116771" y="2401950"/>
                  <a:pt x="174171" y="2380343"/>
                  <a:pt x="174171" y="2380343"/>
                </a:cubicBezTo>
                <a:cubicBezTo>
                  <a:pt x="285447" y="2385181"/>
                  <a:pt x="396850" y="2387686"/>
                  <a:pt x="508000" y="2394857"/>
                </a:cubicBezTo>
                <a:cubicBezTo>
                  <a:pt x="542204" y="2397064"/>
                  <a:pt x="687113" y="2418371"/>
                  <a:pt x="725714" y="2423885"/>
                </a:cubicBezTo>
                <a:cubicBezTo>
                  <a:pt x="821383" y="2420799"/>
                  <a:pt x="1171397" y="2418273"/>
                  <a:pt x="1335314" y="2394857"/>
                </a:cubicBezTo>
                <a:cubicBezTo>
                  <a:pt x="1350460" y="2392693"/>
                  <a:pt x="1364014" y="2384054"/>
                  <a:pt x="1378857" y="2380343"/>
                </a:cubicBezTo>
                <a:cubicBezTo>
                  <a:pt x="1402790" y="2374360"/>
                  <a:pt x="1426928" y="2368710"/>
                  <a:pt x="1451428" y="2365828"/>
                </a:cubicBezTo>
                <a:cubicBezTo>
                  <a:pt x="1509288" y="2359021"/>
                  <a:pt x="1567543" y="2356152"/>
                  <a:pt x="1625600" y="2351314"/>
                </a:cubicBezTo>
                <a:cubicBezTo>
                  <a:pt x="1640114" y="2346476"/>
                  <a:pt x="1654432" y="2341003"/>
                  <a:pt x="1669143" y="2336800"/>
                </a:cubicBezTo>
                <a:cubicBezTo>
                  <a:pt x="1688323" y="2331320"/>
                  <a:pt x="1710602" y="2333350"/>
                  <a:pt x="1727200" y="2322285"/>
                </a:cubicBezTo>
                <a:cubicBezTo>
                  <a:pt x="1847481" y="2242098"/>
                  <a:pt x="1647604" y="2305900"/>
                  <a:pt x="1814286" y="2264228"/>
                </a:cubicBezTo>
                <a:cubicBezTo>
                  <a:pt x="1939065" y="2181042"/>
                  <a:pt x="1781194" y="2280774"/>
                  <a:pt x="1901371" y="2220685"/>
                </a:cubicBezTo>
                <a:cubicBezTo>
                  <a:pt x="2013909" y="2164416"/>
                  <a:pt x="1879017" y="2213622"/>
                  <a:pt x="1988457" y="2177143"/>
                </a:cubicBezTo>
                <a:cubicBezTo>
                  <a:pt x="2066157" y="2125343"/>
                  <a:pt x="2019667" y="2160447"/>
                  <a:pt x="2119086" y="2061028"/>
                </a:cubicBezTo>
                <a:lnTo>
                  <a:pt x="2162628" y="2017485"/>
                </a:lnTo>
                <a:cubicBezTo>
                  <a:pt x="2177142" y="2002971"/>
                  <a:pt x="2194785" y="1991022"/>
                  <a:pt x="2206171" y="1973943"/>
                </a:cubicBezTo>
                <a:cubicBezTo>
                  <a:pt x="2215847" y="1959429"/>
                  <a:pt x="2224033" y="1943801"/>
                  <a:pt x="2235200" y="1930400"/>
                </a:cubicBezTo>
                <a:cubicBezTo>
                  <a:pt x="2328324" y="1818652"/>
                  <a:pt x="2235705" y="1951416"/>
                  <a:pt x="2307771" y="1843314"/>
                </a:cubicBezTo>
                <a:cubicBezTo>
                  <a:pt x="2312609" y="1823962"/>
                  <a:pt x="2316806" y="1804437"/>
                  <a:pt x="2322286" y="1785257"/>
                </a:cubicBezTo>
                <a:cubicBezTo>
                  <a:pt x="2326489" y="1770546"/>
                  <a:pt x="2333089" y="1756557"/>
                  <a:pt x="2336800" y="1741714"/>
                </a:cubicBezTo>
                <a:cubicBezTo>
                  <a:pt x="2342783" y="1717781"/>
                  <a:pt x="2346476" y="1693333"/>
                  <a:pt x="2351314" y="1669143"/>
                </a:cubicBezTo>
                <a:cubicBezTo>
                  <a:pt x="2356152" y="1615924"/>
                  <a:pt x="2358765" y="1562455"/>
                  <a:pt x="2365828" y="1509485"/>
                </a:cubicBezTo>
                <a:cubicBezTo>
                  <a:pt x="2375339" y="1438155"/>
                  <a:pt x="2380719" y="1469148"/>
                  <a:pt x="2394857" y="1407885"/>
                </a:cubicBezTo>
                <a:cubicBezTo>
                  <a:pt x="2405951" y="1359810"/>
                  <a:pt x="2414210" y="1311124"/>
                  <a:pt x="2423886" y="1262743"/>
                </a:cubicBezTo>
                <a:lnTo>
                  <a:pt x="2438400" y="1190171"/>
                </a:lnTo>
                <a:cubicBezTo>
                  <a:pt x="2431436" y="744451"/>
                  <a:pt x="2483989" y="524461"/>
                  <a:pt x="2409371" y="188685"/>
                </a:cubicBezTo>
                <a:cubicBezTo>
                  <a:pt x="2405044" y="169212"/>
                  <a:pt x="2399695" y="149980"/>
                  <a:pt x="2394857" y="130628"/>
                </a:cubicBezTo>
                <a:lnTo>
                  <a:pt x="2380343" y="0"/>
                </a:lnTo>
              </a:path>
            </a:pathLst>
          </a:custGeom>
          <a:ln w="38100">
            <a:solidFill>
              <a:schemeClr val="accent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cxnSp>
        <p:nvCxnSpPr>
          <p:cNvPr id="44" name="43 Conector recto de flecha"/>
          <p:cNvCxnSpPr/>
          <p:nvPr/>
        </p:nvCxnSpPr>
        <p:spPr>
          <a:xfrm>
            <a:off x="4139952" y="3501008"/>
            <a:ext cx="288032" cy="936104"/>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ox(in)">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heckerboard(across)">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fltVal val="0"/>
                                          </p:val>
                                        </p:tav>
                                        <p:tav tm="100000">
                                          <p:val>
                                            <p:strVal val="#ppt_w"/>
                                          </p:val>
                                        </p:tav>
                                      </p:tavLst>
                                    </p:anim>
                                    <p:anim calcmode="lin" valueType="num">
                                      <p:cBhvr>
                                        <p:cTn id="48" dur="1000" fill="hold"/>
                                        <p:tgtEl>
                                          <p:spTgt spid="15"/>
                                        </p:tgtEl>
                                        <p:attrNameLst>
                                          <p:attrName>ppt_h</p:attrName>
                                        </p:attrNameLst>
                                      </p:cBhvr>
                                      <p:tavLst>
                                        <p:tav tm="0">
                                          <p:val>
                                            <p:fltVal val="0"/>
                                          </p:val>
                                        </p:tav>
                                        <p:tav tm="100000">
                                          <p:val>
                                            <p:strVal val="#ppt_h"/>
                                          </p:val>
                                        </p:tav>
                                      </p:tavLst>
                                    </p:anim>
                                    <p:anim calcmode="lin" valueType="num">
                                      <p:cBhvr>
                                        <p:cTn id="4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1000"/>
                                        <p:tgtEl>
                                          <p:spTgt spid="32"/>
                                        </p:tgtEl>
                                      </p:cBhvr>
                                    </p:animEffect>
                                    <p:anim calcmode="lin" valueType="num">
                                      <p:cBhvr>
                                        <p:cTn id="63" dur="1000" fill="hold"/>
                                        <p:tgtEl>
                                          <p:spTgt spid="32"/>
                                        </p:tgtEl>
                                        <p:attrNameLst>
                                          <p:attrName>ppt_x</p:attrName>
                                        </p:attrNameLst>
                                      </p:cBhvr>
                                      <p:tavLst>
                                        <p:tav tm="0">
                                          <p:val>
                                            <p:strVal val="#ppt_x"/>
                                          </p:val>
                                        </p:tav>
                                        <p:tav tm="100000">
                                          <p:val>
                                            <p:strVal val="#ppt_x"/>
                                          </p:val>
                                        </p:tav>
                                      </p:tavLst>
                                    </p:anim>
                                    <p:anim calcmode="lin" valueType="num">
                                      <p:cBhvr>
                                        <p:cTn id="6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1000"/>
                                        <p:tgtEl>
                                          <p:spTgt spid="33"/>
                                        </p:tgtEl>
                                      </p:cBhvr>
                                    </p:animEffect>
                                    <p:anim calcmode="lin" valueType="num">
                                      <p:cBhvr>
                                        <p:cTn id="70" dur="1000" fill="hold"/>
                                        <p:tgtEl>
                                          <p:spTgt spid="33"/>
                                        </p:tgtEl>
                                        <p:attrNameLst>
                                          <p:attrName>ppt_x</p:attrName>
                                        </p:attrNameLst>
                                      </p:cBhvr>
                                      <p:tavLst>
                                        <p:tav tm="0">
                                          <p:val>
                                            <p:strVal val="#ppt_x"/>
                                          </p:val>
                                        </p:tav>
                                        <p:tav tm="100000">
                                          <p:val>
                                            <p:strVal val="#ppt_x"/>
                                          </p:val>
                                        </p:tav>
                                      </p:tavLst>
                                    </p:anim>
                                    <p:anim calcmode="lin" valueType="num">
                                      <p:cBhvr>
                                        <p:cTn id="7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1000"/>
                                        <p:tgtEl>
                                          <p:spTgt spid="35"/>
                                        </p:tgtEl>
                                      </p:cBhvr>
                                    </p:animEffect>
                                    <p:anim calcmode="lin" valueType="num">
                                      <p:cBhvr>
                                        <p:cTn id="77" dur="1000" fill="hold"/>
                                        <p:tgtEl>
                                          <p:spTgt spid="35"/>
                                        </p:tgtEl>
                                        <p:attrNameLst>
                                          <p:attrName>ppt_x</p:attrName>
                                        </p:attrNameLst>
                                      </p:cBhvr>
                                      <p:tavLst>
                                        <p:tav tm="0">
                                          <p:val>
                                            <p:strVal val="#ppt_x"/>
                                          </p:val>
                                        </p:tav>
                                        <p:tav tm="100000">
                                          <p:val>
                                            <p:strVal val="#ppt_x"/>
                                          </p:val>
                                        </p:tav>
                                      </p:tavLst>
                                    </p:anim>
                                    <p:anim calcmode="lin" valueType="num">
                                      <p:cBhvr>
                                        <p:cTn id="7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1000"/>
                                        <p:tgtEl>
                                          <p:spTgt spid="41"/>
                                        </p:tgtEl>
                                      </p:cBhvr>
                                    </p:animEffect>
                                    <p:anim calcmode="lin" valueType="num">
                                      <p:cBhvr>
                                        <p:cTn id="84" dur="1000" fill="hold"/>
                                        <p:tgtEl>
                                          <p:spTgt spid="41"/>
                                        </p:tgtEl>
                                        <p:attrNameLst>
                                          <p:attrName>ppt_x</p:attrName>
                                        </p:attrNameLst>
                                      </p:cBhvr>
                                      <p:tavLst>
                                        <p:tav tm="0">
                                          <p:val>
                                            <p:strVal val="#ppt_x"/>
                                          </p:val>
                                        </p:tav>
                                        <p:tav tm="100000">
                                          <p:val>
                                            <p:strVal val="#ppt_x"/>
                                          </p:val>
                                        </p:tav>
                                      </p:tavLst>
                                    </p:anim>
                                    <p:anim calcmode="lin" valueType="num">
                                      <p:cBhvr>
                                        <p:cTn id="8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fade">
                                      <p:cBhvr>
                                        <p:cTn id="90" dur="1000"/>
                                        <p:tgtEl>
                                          <p:spTgt spid="44"/>
                                        </p:tgtEl>
                                      </p:cBhvr>
                                    </p:animEffect>
                                    <p:anim calcmode="lin" valueType="num">
                                      <p:cBhvr>
                                        <p:cTn id="91" dur="1000" fill="hold"/>
                                        <p:tgtEl>
                                          <p:spTgt spid="44"/>
                                        </p:tgtEl>
                                        <p:attrNameLst>
                                          <p:attrName>ppt_x</p:attrName>
                                        </p:attrNameLst>
                                      </p:cBhvr>
                                      <p:tavLst>
                                        <p:tav tm="0">
                                          <p:val>
                                            <p:strVal val="#ppt_x"/>
                                          </p:val>
                                        </p:tav>
                                        <p:tav tm="100000">
                                          <p:val>
                                            <p:strVal val="#ppt_x"/>
                                          </p:val>
                                        </p:tav>
                                      </p:tavLst>
                                    </p:anim>
                                    <p:anim calcmode="lin" valueType="num">
                                      <p:cBhvr>
                                        <p:cTn id="9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5" name="Picture 2" descr="D:\DATA_USUARIO\Documentos\Luis Rafael\DSAmb\Logo DSAMB completo.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44286" y="332656"/>
            <a:ext cx="2999714" cy="614214"/>
          </a:xfrm>
          <a:prstGeom prst="rect">
            <a:avLst/>
          </a:prstGeom>
          <a:noFill/>
        </p:spPr>
      </p:pic>
      <p:sp>
        <p:nvSpPr>
          <p:cNvPr id="12" name="1 Título"/>
          <p:cNvSpPr>
            <a:spLocks noGrp="1"/>
          </p:cNvSpPr>
          <p:nvPr>
            <p:ph type="title"/>
          </p:nvPr>
        </p:nvSpPr>
        <p:spPr>
          <a:xfrm>
            <a:off x="827584" y="836712"/>
            <a:ext cx="7467600" cy="1143000"/>
          </a:xfrm>
        </p:spPr>
        <p:txBody>
          <a:bodyPr>
            <a:normAutofit/>
          </a:bodyPr>
          <a:lstStyle/>
          <a:p>
            <a:pPr algn="ctr"/>
            <a:r>
              <a:rPr lang="es-VE" sz="2800" b="1" dirty="0" smtClean="0">
                <a:solidFill>
                  <a:srgbClr val="006225"/>
                </a:solidFill>
              </a:rPr>
              <a:t>¿QUE SE NECESITA PARA QUE UNA UNIVERSIDAD SEA SUSTENTABLE?</a:t>
            </a:r>
            <a:endParaRPr lang="es-VE" sz="3600" b="1" dirty="0">
              <a:solidFill>
                <a:srgbClr val="006225"/>
              </a:solidFill>
            </a:endParaRPr>
          </a:p>
        </p:txBody>
      </p:sp>
      <p:sp>
        <p:nvSpPr>
          <p:cNvPr id="34" name="33 CuadroTexto"/>
          <p:cNvSpPr txBox="1"/>
          <p:nvPr/>
        </p:nvSpPr>
        <p:spPr>
          <a:xfrm>
            <a:off x="827584" y="2204864"/>
            <a:ext cx="1512168" cy="369332"/>
          </a:xfrm>
          <a:prstGeom prst="rect">
            <a:avLst/>
          </a:prstGeom>
          <a:noFill/>
        </p:spPr>
        <p:txBody>
          <a:bodyPr wrap="square" rtlCol="0">
            <a:spAutoFit/>
          </a:bodyPr>
          <a:lstStyle/>
          <a:p>
            <a:endParaRPr lang="es-VE" dirty="0"/>
          </a:p>
        </p:txBody>
      </p:sp>
      <p:sp>
        <p:nvSpPr>
          <p:cNvPr id="36" name="2 Marcador de contenido"/>
          <p:cNvSpPr txBox="1">
            <a:spLocks/>
          </p:cNvSpPr>
          <p:nvPr/>
        </p:nvSpPr>
        <p:spPr>
          <a:xfrm>
            <a:off x="323528" y="1916832"/>
            <a:ext cx="8630344" cy="3484984"/>
          </a:xfrm>
          <a:prstGeom prst="rect">
            <a:avLst/>
          </a:prstGeom>
        </p:spPr>
        <p:txBody>
          <a:bodyPr/>
          <a:lstStyle/>
          <a:p>
            <a:pPr marL="420624" marR="0" lvl="0" indent="-384048" algn="just" defTabSz="914400" rtl="0" eaLnBrk="1" fontAlgn="auto" latinLnBrk="0" hangingPunct="1">
              <a:lnSpc>
                <a:spcPct val="100000"/>
              </a:lnSpc>
              <a:spcBef>
                <a:spcPct val="20000"/>
              </a:spcBef>
              <a:spcAft>
                <a:spcPts val="0"/>
              </a:spcAft>
              <a:buClr>
                <a:srgbClr val="006220"/>
              </a:buClr>
              <a:buSzPct val="80000"/>
              <a:tabLst/>
              <a:defRPr/>
            </a:pPr>
            <a:r>
              <a:rPr kumimoji="0" lang="es-VE" sz="2000" b="1" i="0" u="none" strike="noStrike" kern="1200" cap="none" spc="0" normalizeH="0" baseline="0" noProof="0" dirty="0" smtClean="0">
                <a:ln>
                  <a:noFill/>
                </a:ln>
                <a:solidFill>
                  <a:schemeClr val="tx1"/>
                </a:solidFill>
                <a:effectLst/>
                <a:uLnTx/>
                <a:uFillTx/>
                <a:latin typeface="+mj-lt"/>
                <a:ea typeface="+mn-ea"/>
                <a:cs typeface="+mn-cs"/>
              </a:rPr>
              <a:t>	</a:t>
            </a:r>
            <a:endParaRPr lang="es-VE" b="1" baseline="0" dirty="0" smtClean="0">
              <a:latin typeface="Calibri" pitchFamily="34" charset="0"/>
            </a:endParaRPr>
          </a:p>
          <a:p>
            <a:pPr marL="420624" marR="0" lvl="0" indent="-384048" algn="just" defTabSz="914400" rtl="0" eaLnBrk="1" fontAlgn="auto" latinLnBrk="0" hangingPunct="1">
              <a:lnSpc>
                <a:spcPct val="100000"/>
              </a:lnSpc>
              <a:spcBef>
                <a:spcPct val="20000"/>
              </a:spcBef>
              <a:spcAft>
                <a:spcPts val="0"/>
              </a:spcAft>
              <a:buClr>
                <a:srgbClr val="006220"/>
              </a:buClr>
              <a:buSzPct val="80000"/>
              <a:tabLst/>
              <a:defRPr/>
            </a:pPr>
            <a:r>
              <a:rPr kumimoji="0" lang="es-VE" b="1" i="0" u="none" strike="noStrike" kern="1200" cap="none" spc="0" normalizeH="0" noProof="0" dirty="0" smtClean="0">
                <a:ln>
                  <a:noFill/>
                </a:ln>
                <a:solidFill>
                  <a:schemeClr val="tx1"/>
                </a:solidFill>
                <a:effectLst/>
                <a:uLnTx/>
                <a:uFillTx/>
                <a:latin typeface="Calibri" pitchFamily="34" charset="0"/>
              </a:rPr>
              <a:t>1.- El Compromiso de las autoridades</a:t>
            </a:r>
          </a:p>
          <a:p>
            <a:pPr marL="420624" marR="0" lvl="0" indent="-384048" algn="just" defTabSz="914400" rtl="0" eaLnBrk="1" fontAlgn="auto" latinLnBrk="0" hangingPunct="1">
              <a:lnSpc>
                <a:spcPct val="100000"/>
              </a:lnSpc>
              <a:spcBef>
                <a:spcPct val="20000"/>
              </a:spcBef>
              <a:spcAft>
                <a:spcPts val="0"/>
              </a:spcAft>
              <a:buClr>
                <a:srgbClr val="006220"/>
              </a:buClr>
              <a:buSzPct val="80000"/>
              <a:tabLst/>
              <a:defRPr/>
            </a:pPr>
            <a:endParaRPr kumimoji="0" lang="es-VE" b="1" i="0" u="none" strike="noStrike" kern="1200" cap="none" spc="0" normalizeH="0" noProof="0" dirty="0" smtClean="0">
              <a:ln>
                <a:noFill/>
              </a:ln>
              <a:solidFill>
                <a:schemeClr val="tx1"/>
              </a:solidFill>
              <a:effectLst/>
              <a:uLnTx/>
              <a:uFillTx/>
              <a:latin typeface="Calibri" pitchFamily="34" charset="0"/>
            </a:endParaRPr>
          </a:p>
          <a:p>
            <a:pPr marL="420624" marR="0" lvl="0" indent="-384048" algn="just" defTabSz="914400" rtl="0" eaLnBrk="1" fontAlgn="auto" latinLnBrk="0" hangingPunct="1">
              <a:lnSpc>
                <a:spcPct val="100000"/>
              </a:lnSpc>
              <a:spcBef>
                <a:spcPct val="20000"/>
              </a:spcBef>
              <a:spcAft>
                <a:spcPts val="0"/>
              </a:spcAft>
              <a:buClr>
                <a:srgbClr val="006220"/>
              </a:buClr>
              <a:buSzPct val="80000"/>
              <a:tabLst/>
              <a:defRPr/>
            </a:pPr>
            <a:r>
              <a:rPr lang="es-VE" b="1" dirty="0" smtClean="0">
                <a:latin typeface="Calibri" pitchFamily="34" charset="0"/>
              </a:rPr>
              <a:t>2.- Políticas, normas, convenios, diagnósticos y estudios</a:t>
            </a:r>
          </a:p>
          <a:p>
            <a:pPr marL="420624" marR="0" lvl="0" indent="-384048" algn="just" defTabSz="914400" rtl="0" eaLnBrk="1" fontAlgn="auto" latinLnBrk="0" hangingPunct="1">
              <a:lnSpc>
                <a:spcPct val="100000"/>
              </a:lnSpc>
              <a:spcBef>
                <a:spcPct val="20000"/>
              </a:spcBef>
              <a:spcAft>
                <a:spcPts val="0"/>
              </a:spcAft>
              <a:buClr>
                <a:srgbClr val="006220"/>
              </a:buClr>
              <a:buSzPct val="80000"/>
              <a:tabLst/>
              <a:defRPr/>
            </a:pPr>
            <a:endParaRPr kumimoji="0" lang="es-VE" b="1" i="0" u="none" strike="noStrike" kern="1200" cap="none" spc="0" normalizeH="0" noProof="0" dirty="0" smtClean="0">
              <a:ln>
                <a:noFill/>
              </a:ln>
              <a:solidFill>
                <a:schemeClr val="tx1"/>
              </a:solidFill>
              <a:effectLst/>
              <a:uLnTx/>
              <a:uFillTx/>
              <a:latin typeface="Calibri" pitchFamily="34" charset="0"/>
            </a:endParaRPr>
          </a:p>
          <a:p>
            <a:pPr marL="420624" marR="0" lvl="0" indent="-384048" algn="just" defTabSz="914400" rtl="0" eaLnBrk="1" fontAlgn="auto" latinLnBrk="0" hangingPunct="1">
              <a:lnSpc>
                <a:spcPct val="100000"/>
              </a:lnSpc>
              <a:spcBef>
                <a:spcPct val="20000"/>
              </a:spcBef>
              <a:spcAft>
                <a:spcPts val="0"/>
              </a:spcAft>
              <a:buClr>
                <a:srgbClr val="006220"/>
              </a:buClr>
              <a:buSzPct val="80000"/>
              <a:tabLst/>
              <a:defRPr/>
            </a:pPr>
            <a:r>
              <a:rPr lang="es-VE" b="1" dirty="0" smtClean="0">
                <a:latin typeface="Calibri" pitchFamily="34" charset="0"/>
              </a:rPr>
              <a:t>3.- Ideas, iniciativas, planes y recursos</a:t>
            </a:r>
          </a:p>
          <a:p>
            <a:pPr marL="420624" marR="0" lvl="0" indent="-384048" algn="just" defTabSz="914400" rtl="0" eaLnBrk="1" fontAlgn="auto" latinLnBrk="0" hangingPunct="1">
              <a:lnSpc>
                <a:spcPct val="100000"/>
              </a:lnSpc>
              <a:spcBef>
                <a:spcPct val="20000"/>
              </a:spcBef>
              <a:spcAft>
                <a:spcPts val="0"/>
              </a:spcAft>
              <a:buClr>
                <a:srgbClr val="006220"/>
              </a:buClr>
              <a:buSzPct val="80000"/>
              <a:tabLst/>
              <a:defRPr/>
            </a:pPr>
            <a:endParaRPr lang="es-VE" b="1" dirty="0" smtClean="0">
              <a:latin typeface="Calibri" pitchFamily="34" charset="0"/>
            </a:endParaRPr>
          </a:p>
          <a:p>
            <a:pPr marL="420624" lvl="0" indent="-384048" algn="just">
              <a:spcBef>
                <a:spcPct val="20000"/>
              </a:spcBef>
              <a:buClr>
                <a:srgbClr val="006220"/>
              </a:buClr>
              <a:buSzPct val="80000"/>
              <a:defRPr/>
            </a:pPr>
            <a:r>
              <a:rPr lang="es-VE" b="1" dirty="0" smtClean="0">
                <a:latin typeface="Calibri" pitchFamily="34" charset="0"/>
              </a:rPr>
              <a:t>4.- Responsables, Indicadores de gestión</a:t>
            </a:r>
          </a:p>
          <a:p>
            <a:pPr marL="420624" marR="0" lvl="0" indent="-384048" algn="just" defTabSz="914400" rtl="0" eaLnBrk="1" fontAlgn="auto" latinLnBrk="0" hangingPunct="1">
              <a:lnSpc>
                <a:spcPct val="100000"/>
              </a:lnSpc>
              <a:spcBef>
                <a:spcPct val="20000"/>
              </a:spcBef>
              <a:spcAft>
                <a:spcPts val="0"/>
              </a:spcAft>
              <a:buClr>
                <a:srgbClr val="006220"/>
              </a:buClr>
              <a:buSzPct val="80000"/>
              <a:tabLst/>
              <a:defRPr/>
            </a:pPr>
            <a:endParaRPr kumimoji="0" lang="es-VE" b="1"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Calibri" pitchFamily="34" charset="0"/>
            </a:endParaRPr>
          </a:p>
          <a:p>
            <a:pPr marL="420624" marR="0" lvl="0" indent="-384048" algn="just" defTabSz="914400" rtl="0" eaLnBrk="1" fontAlgn="auto" latinLnBrk="0" hangingPunct="1">
              <a:lnSpc>
                <a:spcPct val="100000"/>
              </a:lnSpc>
              <a:spcBef>
                <a:spcPct val="20000"/>
              </a:spcBef>
              <a:spcAft>
                <a:spcPts val="0"/>
              </a:spcAft>
              <a:buClr>
                <a:srgbClr val="006220"/>
              </a:buClr>
              <a:buSzPct val="80000"/>
              <a:tabLst/>
              <a:defRPr/>
            </a:pPr>
            <a:r>
              <a:rPr lang="es-VE" b="1" baseline="0" dirty="0" smtClean="0">
                <a:latin typeface="Calibri" pitchFamily="34" charset="0"/>
              </a:rPr>
              <a:t>5.-</a:t>
            </a:r>
            <a:r>
              <a:rPr lang="es-VE" b="1" dirty="0" smtClean="0">
                <a:latin typeface="Calibri" pitchFamily="34" charset="0"/>
              </a:rPr>
              <a:t> La Participación de la comunidad universitaria</a:t>
            </a:r>
          </a:p>
          <a:p>
            <a:pPr marL="420624" marR="0" lvl="0" indent="-384048" algn="just" defTabSz="914400" rtl="0" eaLnBrk="1" fontAlgn="auto" latinLnBrk="0" hangingPunct="1">
              <a:lnSpc>
                <a:spcPct val="100000"/>
              </a:lnSpc>
              <a:spcBef>
                <a:spcPct val="20000"/>
              </a:spcBef>
              <a:spcAft>
                <a:spcPts val="0"/>
              </a:spcAft>
              <a:buClr>
                <a:srgbClr val="006220"/>
              </a:buClr>
              <a:buSzPct val="80000"/>
              <a:tabLst/>
              <a:defRPr/>
            </a:pPr>
            <a:endParaRPr lang="es-VE" b="1" dirty="0" smtClean="0">
              <a:latin typeface="Calibri" pitchFamily="34" charset="0"/>
            </a:endParaRPr>
          </a:p>
          <a:p>
            <a:pPr marL="420624" marR="0" lvl="0" indent="-384048" algn="just" defTabSz="914400" rtl="0" eaLnBrk="1" fontAlgn="auto" latinLnBrk="0" hangingPunct="1">
              <a:lnSpc>
                <a:spcPct val="100000"/>
              </a:lnSpc>
              <a:spcBef>
                <a:spcPct val="20000"/>
              </a:spcBef>
              <a:spcAft>
                <a:spcPts val="0"/>
              </a:spcAft>
              <a:buClr>
                <a:srgbClr val="006220"/>
              </a:buClr>
              <a:buSzPct val="80000"/>
              <a:tabLst/>
              <a:defRPr/>
            </a:pPr>
            <a:r>
              <a:rPr lang="es-VE" b="1" dirty="0" smtClean="0">
                <a:latin typeface="Calibri" pitchFamily="34" charset="0"/>
              </a:rPr>
              <a:t>6.- El trabajo en red</a:t>
            </a:r>
          </a:p>
        </p:txBody>
      </p:sp>
      <p:pic>
        <p:nvPicPr>
          <p:cNvPr id="2050" name="Picture 2"/>
          <p:cNvPicPr>
            <a:picLocks noChangeAspect="1" noChangeArrowheads="1"/>
          </p:cNvPicPr>
          <p:nvPr/>
        </p:nvPicPr>
        <p:blipFill>
          <a:blip r:embed="rId4" cstate="print"/>
          <a:srcRect/>
          <a:stretch>
            <a:fillRect/>
          </a:stretch>
        </p:blipFill>
        <p:spPr bwMode="auto">
          <a:xfrm>
            <a:off x="5148064" y="2204864"/>
            <a:ext cx="3638216" cy="2425477"/>
          </a:xfrm>
          <a:prstGeom prst="rect">
            <a:avLst/>
          </a:prstGeom>
          <a:noFill/>
          <a:ln w="9525">
            <a:noFill/>
            <a:miter lim="800000"/>
            <a:headEnd/>
            <a:tailEnd/>
          </a:ln>
          <a:effectLst/>
        </p:spPr>
      </p:pic>
      <p:pic>
        <p:nvPicPr>
          <p:cNvPr id="39" name="Picture 2"/>
          <p:cNvPicPr>
            <a:picLocks noChangeAspect="1" noChangeArrowheads="1"/>
          </p:cNvPicPr>
          <p:nvPr/>
        </p:nvPicPr>
        <p:blipFill>
          <a:blip r:embed="rId5" cstate="print"/>
          <a:srcRect l="28641" t="10793" r="25000" b="8735"/>
          <a:stretch>
            <a:fillRect/>
          </a:stretch>
        </p:blipFill>
        <p:spPr bwMode="auto">
          <a:xfrm>
            <a:off x="5652120" y="3284984"/>
            <a:ext cx="2880320" cy="3291657"/>
          </a:xfrm>
          <a:prstGeom prst="rect">
            <a:avLst/>
          </a:prstGeom>
          <a:noFill/>
          <a:ln w="9525">
            <a:noFill/>
            <a:miter lim="800000"/>
            <a:headEnd/>
            <a:tailEnd/>
          </a:ln>
        </p:spPr>
      </p:pic>
      <p:pic>
        <p:nvPicPr>
          <p:cNvPr id="45" name="44 Imagen" descr="10473190_919642801397234_3385098399808793379_n.jpg"/>
          <p:cNvPicPr>
            <a:picLocks noChangeAspect="1"/>
          </p:cNvPicPr>
          <p:nvPr/>
        </p:nvPicPr>
        <p:blipFill>
          <a:blip r:embed="rId6" cstate="print"/>
          <a:stretch>
            <a:fillRect/>
          </a:stretch>
        </p:blipFill>
        <p:spPr>
          <a:xfrm>
            <a:off x="5652120" y="2204864"/>
            <a:ext cx="2752268" cy="3667414"/>
          </a:xfrm>
          <a:prstGeom prst="rect">
            <a:avLst/>
          </a:prstGeom>
        </p:spPr>
      </p:pic>
      <p:graphicFrame>
        <p:nvGraphicFramePr>
          <p:cNvPr id="46" name="45 Diagrama"/>
          <p:cNvGraphicFramePr/>
          <p:nvPr/>
        </p:nvGraphicFramePr>
        <p:xfrm>
          <a:off x="4067944" y="2060848"/>
          <a:ext cx="5076056" cy="3429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51" name="Picture 3"/>
          <p:cNvPicPr>
            <a:picLocks noChangeAspect="1" noChangeArrowheads="1"/>
          </p:cNvPicPr>
          <p:nvPr/>
        </p:nvPicPr>
        <p:blipFill>
          <a:blip r:embed="rId12" cstate="print"/>
          <a:srcRect/>
          <a:stretch>
            <a:fillRect/>
          </a:stretch>
        </p:blipFill>
        <p:spPr bwMode="auto">
          <a:xfrm flipH="1">
            <a:off x="5528775" y="2996952"/>
            <a:ext cx="3615225" cy="203356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
                                            <p:txEl>
                                              <p:pRg st="1" end="1"/>
                                            </p:txEl>
                                          </p:spTgt>
                                        </p:tgtEl>
                                        <p:attrNameLst>
                                          <p:attrName>style.visibility</p:attrName>
                                        </p:attrNameLst>
                                      </p:cBhvr>
                                      <p:to>
                                        <p:strVal val="visible"/>
                                      </p:to>
                                    </p:set>
                                    <p:animEffect transition="in" filter="blinds(horizontal)">
                                      <p:cBhvr>
                                        <p:cTn id="7" dur="500"/>
                                        <p:tgtEl>
                                          <p:spTgt spid="3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2050"/>
                                        </p:tgtEl>
                                        <p:attrNameLst>
                                          <p:attrName>style.visibility</p:attrName>
                                        </p:attrNameLst>
                                      </p:cBhvr>
                                      <p:to>
                                        <p:strVal val="visible"/>
                                      </p:to>
                                    </p:set>
                                    <p:anim calcmode="lin" valueType="num">
                                      <p:cBhvr>
                                        <p:cTn id="12" dur="1000" fill="hold"/>
                                        <p:tgtEl>
                                          <p:spTgt spid="2050"/>
                                        </p:tgtEl>
                                        <p:attrNameLst>
                                          <p:attrName>ppt_w</p:attrName>
                                        </p:attrNameLst>
                                      </p:cBhvr>
                                      <p:tavLst>
                                        <p:tav tm="0">
                                          <p:val>
                                            <p:fltVal val="0"/>
                                          </p:val>
                                        </p:tav>
                                        <p:tav tm="100000">
                                          <p:val>
                                            <p:strVal val="#ppt_w"/>
                                          </p:val>
                                        </p:tav>
                                      </p:tavLst>
                                    </p:anim>
                                    <p:anim calcmode="lin" valueType="num">
                                      <p:cBhvr>
                                        <p:cTn id="13" dur="1000" fill="hold"/>
                                        <p:tgtEl>
                                          <p:spTgt spid="2050"/>
                                        </p:tgtEl>
                                        <p:attrNameLst>
                                          <p:attrName>ppt_h</p:attrName>
                                        </p:attrNameLst>
                                      </p:cBhvr>
                                      <p:tavLst>
                                        <p:tav tm="0">
                                          <p:val>
                                            <p:fltVal val="0"/>
                                          </p:val>
                                        </p:tav>
                                        <p:tav tm="100000">
                                          <p:val>
                                            <p:strVal val="#ppt_h"/>
                                          </p:val>
                                        </p:tav>
                                      </p:tavLst>
                                    </p:anim>
                                    <p:anim calcmode="lin" valueType="num">
                                      <p:cBhvr>
                                        <p:cTn id="14" dur="1000" fill="hold"/>
                                        <p:tgtEl>
                                          <p:spTgt spid="2050"/>
                                        </p:tgtEl>
                                        <p:attrNameLst>
                                          <p:attrName>style.rotation</p:attrName>
                                        </p:attrNameLst>
                                      </p:cBhvr>
                                      <p:tavLst>
                                        <p:tav tm="0">
                                          <p:val>
                                            <p:fltVal val="90"/>
                                          </p:val>
                                        </p:tav>
                                        <p:tav tm="100000">
                                          <p:val>
                                            <p:fltVal val="0"/>
                                          </p:val>
                                        </p:tav>
                                      </p:tavLst>
                                    </p:anim>
                                    <p:animEffect transition="in" filter="fade">
                                      <p:cBhvr>
                                        <p:cTn id="15" dur="10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iterate type="lt">
                                    <p:tmPct val="0"/>
                                  </p:iterate>
                                  <p:childTnLst>
                                    <p:animEffect transition="out" filter="blinds(horizontal)">
                                      <p:cBhvr>
                                        <p:cTn id="19" dur="500"/>
                                        <p:tgtEl>
                                          <p:spTgt spid="2050"/>
                                        </p:tgtEl>
                                      </p:cBhvr>
                                    </p:animEffect>
                                    <p:set>
                                      <p:cBhvr>
                                        <p:cTn id="20" dur="1" fill="hold">
                                          <p:stCondLst>
                                            <p:cond delay="499"/>
                                          </p:stCondLst>
                                        </p:cTn>
                                        <p:tgtEl>
                                          <p:spTgt spid="205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iterate type="lt">
                                    <p:tmPct val="5000"/>
                                  </p:iterate>
                                  <p:childTnLst>
                                    <p:set>
                                      <p:cBhvr>
                                        <p:cTn id="24" dur="1" fill="hold">
                                          <p:stCondLst>
                                            <p:cond delay="0"/>
                                          </p:stCondLst>
                                        </p:cTn>
                                        <p:tgtEl>
                                          <p:spTgt spid="36">
                                            <p:txEl>
                                              <p:pRg st="3" end="3"/>
                                            </p:txEl>
                                          </p:spTgt>
                                        </p:tgtEl>
                                        <p:attrNameLst>
                                          <p:attrName>style.visibility</p:attrName>
                                        </p:attrNameLst>
                                      </p:cBhvr>
                                      <p:to>
                                        <p:strVal val="visible"/>
                                      </p:to>
                                    </p:set>
                                    <p:anim calcmode="lin" valueType="num">
                                      <p:cBhvr>
                                        <p:cTn id="25" dur="1000" fill="hold"/>
                                        <p:tgtEl>
                                          <p:spTgt spid="36">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6">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6">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3" presetClass="entr" presetSubtype="0"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100"/>
                                        <p:tgtEl>
                                          <p:spTgt spid="39"/>
                                        </p:tgtEl>
                                      </p:cBhvr>
                                    </p:animEffect>
                                    <p:anim calcmode="lin" valueType="num">
                                      <p:cBhvr>
                                        <p:cTn id="34" dur="400" fill="hold"/>
                                        <p:tgtEl>
                                          <p:spTgt spid="39"/>
                                        </p:tgtEl>
                                        <p:attrNameLst>
                                          <p:attrName>ppt_x</p:attrName>
                                        </p:attrNameLst>
                                      </p:cBhvr>
                                      <p:tavLst>
                                        <p:tav tm="0">
                                          <p:val>
                                            <p:strVal val="#ppt_x"/>
                                          </p:val>
                                        </p:tav>
                                        <p:tav tm="100000">
                                          <p:val>
                                            <p:strVal val="#ppt_x"/>
                                          </p:val>
                                        </p:tav>
                                      </p:tavLst>
                                    </p:anim>
                                    <p:anim calcmode="lin" valueType="num">
                                      <p:cBhvr>
                                        <p:cTn id="35" dur="400" fill="hold"/>
                                        <p:tgtEl>
                                          <p:spTgt spid="39"/>
                                        </p:tgtEl>
                                        <p:attrNameLst>
                                          <p:attrName>ppt_y</p:attrName>
                                        </p:attrNameLst>
                                      </p:cBhvr>
                                      <p:tavLst>
                                        <p:tav tm="0">
                                          <p:val>
                                            <p:strVal val="#ppt_y+0.31"/>
                                          </p:val>
                                        </p:tav>
                                        <p:tav tm="100000">
                                          <p:val>
                                            <p:strVal val="#ppt_y+0.31"/>
                                          </p:val>
                                        </p:tav>
                                      </p:tavLst>
                                    </p:anim>
                                    <p:anim calcmode="lin" valueType="num">
                                      <p:cBhvr>
                                        <p:cTn id="36" dur="600" decel="50000" fill="hold">
                                          <p:stCondLst>
                                            <p:cond delay="400"/>
                                          </p:stCondLst>
                                        </p:cTn>
                                        <p:tgtEl>
                                          <p:spTgt spid="3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600" decel="50000" fill="hold">
                                          <p:stCondLst>
                                            <p:cond delay="400"/>
                                          </p:stCondLst>
                                        </p:cTn>
                                        <p:tgtEl>
                                          <p:spTgt spid="3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39"/>
                                        </p:tgtEl>
                                        <p:attrNameLst>
                                          <p:attrName>ppt_x</p:attrName>
                                        </p:attrNameLst>
                                      </p:cBhvr>
                                      <p:tavLst>
                                        <p:tav tm="0">
                                          <p:val>
                                            <p:strVal val="ppt_x"/>
                                          </p:val>
                                        </p:tav>
                                        <p:tav tm="100000">
                                          <p:val>
                                            <p:strVal val="ppt_x"/>
                                          </p:val>
                                        </p:tav>
                                      </p:tavLst>
                                    </p:anim>
                                    <p:anim calcmode="lin" valueType="num">
                                      <p:cBhvr additive="base">
                                        <p:cTn id="42" dur="500"/>
                                        <p:tgtEl>
                                          <p:spTgt spid="39"/>
                                        </p:tgtEl>
                                        <p:attrNameLst>
                                          <p:attrName>ppt_y</p:attrName>
                                        </p:attrNameLst>
                                      </p:cBhvr>
                                      <p:tavLst>
                                        <p:tav tm="0">
                                          <p:val>
                                            <p:strVal val="ppt_y"/>
                                          </p:val>
                                        </p:tav>
                                        <p:tav tm="100000">
                                          <p:val>
                                            <p:strVal val="1+ppt_h/2"/>
                                          </p:val>
                                        </p:tav>
                                      </p:tavLst>
                                    </p:anim>
                                    <p:set>
                                      <p:cBhvr>
                                        <p:cTn id="43" dur="1" fill="hold">
                                          <p:stCondLst>
                                            <p:cond delay="499"/>
                                          </p:stCondLst>
                                        </p:cTn>
                                        <p:tgtEl>
                                          <p:spTgt spid="3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36">
                                            <p:txEl>
                                              <p:pRg st="5" end="5"/>
                                            </p:txEl>
                                          </p:spTgt>
                                        </p:tgtEl>
                                        <p:attrNameLst>
                                          <p:attrName>style.visibility</p:attrName>
                                        </p:attrNameLst>
                                      </p:cBhvr>
                                      <p:to>
                                        <p:strVal val="visible"/>
                                      </p:to>
                                    </p:set>
                                    <p:animEffect transition="in" filter="checkerboard(across)">
                                      <p:cBhvr>
                                        <p:cTn id="48" dur="500"/>
                                        <p:tgtEl>
                                          <p:spTgt spid="36">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iterate type="lt">
                                    <p:tmPct val="5000"/>
                                  </p:iterate>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style.rotation</p:attrName>
                                        </p:attrNameLst>
                                      </p:cBhvr>
                                      <p:tavLst>
                                        <p:tav tm="0">
                                          <p:val>
                                            <p:fltVal val="90"/>
                                          </p:val>
                                        </p:tav>
                                        <p:tav tm="100000">
                                          <p:val>
                                            <p:fltVal val="0"/>
                                          </p:val>
                                        </p:tav>
                                      </p:tavLst>
                                    </p:anim>
                                    <p:animEffect transition="in" filter="fade">
                                      <p:cBhvr>
                                        <p:cTn id="56" dur="1000"/>
                                        <p:tgtEl>
                                          <p:spTgt spid="45"/>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xit" presetSubtype="16" fill="hold" nodeType="clickEffect">
                                  <p:stCondLst>
                                    <p:cond delay="0"/>
                                  </p:stCondLst>
                                  <p:iterate type="lt">
                                    <p:tmPct val="0"/>
                                  </p:iterate>
                                  <p:childTnLst>
                                    <p:animEffect transition="out" filter="diamond(in)">
                                      <p:cBhvr>
                                        <p:cTn id="60" dur="2000"/>
                                        <p:tgtEl>
                                          <p:spTgt spid="45"/>
                                        </p:tgtEl>
                                      </p:cBhvr>
                                    </p:animEffect>
                                    <p:set>
                                      <p:cBhvr>
                                        <p:cTn id="61" dur="1" fill="hold">
                                          <p:stCondLst>
                                            <p:cond delay="1999"/>
                                          </p:stCondLst>
                                        </p:cTn>
                                        <p:tgtEl>
                                          <p:spTgt spid="4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6">
                                            <p:txEl>
                                              <p:pRg st="7" end="7"/>
                                            </p:txEl>
                                          </p:spTgt>
                                        </p:tgtEl>
                                        <p:attrNameLst>
                                          <p:attrName>style.visibility</p:attrName>
                                        </p:attrNameLst>
                                      </p:cBhvr>
                                      <p:to>
                                        <p:strVal val="visible"/>
                                      </p:to>
                                    </p:set>
                                    <p:anim calcmode="lin" valueType="num">
                                      <p:cBhvr additive="base">
                                        <p:cTn id="66" dur="500" fill="hold"/>
                                        <p:tgtEl>
                                          <p:spTgt spid="36">
                                            <p:txEl>
                                              <p:pRg st="7" end="7"/>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fade">
                                      <p:cBhvr>
                                        <p:cTn id="72" dur="1000"/>
                                        <p:tgtEl>
                                          <p:spTgt spid="46"/>
                                        </p:tgtEl>
                                      </p:cBhvr>
                                    </p:animEffect>
                                    <p:anim calcmode="lin" valueType="num">
                                      <p:cBhvr>
                                        <p:cTn id="73" dur="1000" fill="hold"/>
                                        <p:tgtEl>
                                          <p:spTgt spid="46"/>
                                        </p:tgtEl>
                                        <p:attrNameLst>
                                          <p:attrName>ppt_x</p:attrName>
                                        </p:attrNameLst>
                                      </p:cBhvr>
                                      <p:tavLst>
                                        <p:tav tm="0">
                                          <p:val>
                                            <p:strVal val="#ppt_x"/>
                                          </p:val>
                                        </p:tav>
                                        <p:tav tm="100000">
                                          <p:val>
                                            <p:strVal val="#ppt_x"/>
                                          </p:val>
                                        </p:tav>
                                      </p:tavLst>
                                    </p:anim>
                                    <p:anim calcmode="lin" valueType="num">
                                      <p:cBhvr>
                                        <p:cTn id="7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 presetClass="exit" presetSubtype="10" fill="hold" grpId="1" nodeType="clickEffect">
                                  <p:stCondLst>
                                    <p:cond delay="0"/>
                                  </p:stCondLst>
                                  <p:childTnLst>
                                    <p:animEffect transition="out" filter="blinds(horizontal)">
                                      <p:cBhvr>
                                        <p:cTn id="78" dur="500"/>
                                        <p:tgtEl>
                                          <p:spTgt spid="46"/>
                                        </p:tgtEl>
                                      </p:cBhvr>
                                    </p:animEffect>
                                    <p:set>
                                      <p:cBhvr>
                                        <p:cTn id="79" dur="1" fill="hold">
                                          <p:stCondLst>
                                            <p:cond delay="499"/>
                                          </p:stCondLst>
                                        </p:cTn>
                                        <p:tgtEl>
                                          <p:spTgt spid="46"/>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3" presetClass="entr" presetSubtype="0" fill="hold" nodeType="clickEffect">
                                  <p:stCondLst>
                                    <p:cond delay="0"/>
                                  </p:stCondLst>
                                  <p:childTnLst>
                                    <p:set>
                                      <p:cBhvr>
                                        <p:cTn id="83" dur="1" fill="hold">
                                          <p:stCondLst>
                                            <p:cond delay="0"/>
                                          </p:stCondLst>
                                        </p:cTn>
                                        <p:tgtEl>
                                          <p:spTgt spid="36">
                                            <p:txEl>
                                              <p:pRg st="9" end="9"/>
                                            </p:txEl>
                                          </p:spTgt>
                                        </p:tgtEl>
                                        <p:attrNameLst>
                                          <p:attrName>style.visibility</p:attrName>
                                        </p:attrNameLst>
                                      </p:cBhvr>
                                      <p:to>
                                        <p:strVal val="visible"/>
                                      </p:to>
                                    </p:set>
                                    <p:animEffect transition="in" filter="fade">
                                      <p:cBhvr>
                                        <p:cTn id="84" dur="100"/>
                                        <p:tgtEl>
                                          <p:spTgt spid="36">
                                            <p:txEl>
                                              <p:pRg st="9" end="9"/>
                                            </p:txEl>
                                          </p:spTgt>
                                        </p:tgtEl>
                                      </p:cBhvr>
                                    </p:animEffect>
                                    <p:anim calcmode="lin" valueType="num">
                                      <p:cBhvr>
                                        <p:cTn id="85" dur="400" fill="hold"/>
                                        <p:tgtEl>
                                          <p:spTgt spid="36">
                                            <p:txEl>
                                              <p:pRg st="9" end="9"/>
                                            </p:txEl>
                                          </p:spTgt>
                                        </p:tgtEl>
                                        <p:attrNameLst>
                                          <p:attrName>ppt_x</p:attrName>
                                        </p:attrNameLst>
                                      </p:cBhvr>
                                      <p:tavLst>
                                        <p:tav tm="0">
                                          <p:val>
                                            <p:strVal val="#ppt_x"/>
                                          </p:val>
                                        </p:tav>
                                        <p:tav tm="100000">
                                          <p:val>
                                            <p:strVal val="#ppt_x"/>
                                          </p:val>
                                        </p:tav>
                                      </p:tavLst>
                                    </p:anim>
                                    <p:anim calcmode="lin" valueType="num">
                                      <p:cBhvr>
                                        <p:cTn id="86" dur="400" fill="hold"/>
                                        <p:tgtEl>
                                          <p:spTgt spid="36">
                                            <p:txEl>
                                              <p:pRg st="9" end="9"/>
                                            </p:txEl>
                                          </p:spTgt>
                                        </p:tgtEl>
                                        <p:attrNameLst>
                                          <p:attrName>ppt_y</p:attrName>
                                        </p:attrNameLst>
                                      </p:cBhvr>
                                      <p:tavLst>
                                        <p:tav tm="0">
                                          <p:val>
                                            <p:strVal val="#ppt_y+0.31"/>
                                          </p:val>
                                        </p:tav>
                                        <p:tav tm="100000">
                                          <p:val>
                                            <p:strVal val="#ppt_y+0.31"/>
                                          </p:val>
                                        </p:tav>
                                      </p:tavLst>
                                    </p:anim>
                                    <p:anim calcmode="lin" valueType="num">
                                      <p:cBhvr>
                                        <p:cTn id="87" dur="600" decel="50000" fill="hold">
                                          <p:stCondLst>
                                            <p:cond delay="400"/>
                                          </p:stCondLst>
                                        </p:cTn>
                                        <p:tgtEl>
                                          <p:spTgt spid="36">
                                            <p:txEl>
                                              <p:pRg st="9" end="9"/>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8" dur="600" decel="50000" fill="hold">
                                          <p:stCondLst>
                                            <p:cond delay="400"/>
                                          </p:stCondLst>
                                        </p:cTn>
                                        <p:tgtEl>
                                          <p:spTgt spid="36">
                                            <p:txEl>
                                              <p:pRg st="9" end="9"/>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2051"/>
                                        </p:tgtEl>
                                        <p:attrNameLst>
                                          <p:attrName>style.visibility</p:attrName>
                                        </p:attrNameLst>
                                      </p:cBhvr>
                                      <p:to>
                                        <p:strVal val="visible"/>
                                      </p:to>
                                    </p:set>
                                    <p:animEffect transition="in" filter="fade">
                                      <p:cBhvr>
                                        <p:cTn id="93" dur="1000"/>
                                        <p:tgtEl>
                                          <p:spTgt spid="2051"/>
                                        </p:tgtEl>
                                      </p:cBhvr>
                                    </p:animEffect>
                                    <p:anim calcmode="lin" valueType="num">
                                      <p:cBhvr>
                                        <p:cTn id="94" dur="1000" fill="hold"/>
                                        <p:tgtEl>
                                          <p:spTgt spid="2051"/>
                                        </p:tgtEl>
                                        <p:attrNameLst>
                                          <p:attrName>ppt_x</p:attrName>
                                        </p:attrNameLst>
                                      </p:cBhvr>
                                      <p:tavLst>
                                        <p:tav tm="0">
                                          <p:val>
                                            <p:strVal val="#ppt_x"/>
                                          </p:val>
                                        </p:tav>
                                        <p:tav tm="100000">
                                          <p:val>
                                            <p:strVal val="#ppt_x"/>
                                          </p:val>
                                        </p:tav>
                                      </p:tavLst>
                                    </p:anim>
                                    <p:anim calcmode="lin" valueType="num">
                                      <p:cBhvr>
                                        <p:cTn id="95"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8" presetClass="exit" presetSubtype="16" fill="hold" nodeType="clickEffect">
                                  <p:stCondLst>
                                    <p:cond delay="0"/>
                                  </p:stCondLst>
                                  <p:childTnLst>
                                    <p:animEffect transition="out" filter="diamond(in)">
                                      <p:cBhvr>
                                        <p:cTn id="99" dur="2000"/>
                                        <p:tgtEl>
                                          <p:spTgt spid="2051"/>
                                        </p:tgtEl>
                                      </p:cBhvr>
                                    </p:animEffect>
                                    <p:set>
                                      <p:cBhvr>
                                        <p:cTn id="100" dur="1" fill="hold">
                                          <p:stCondLst>
                                            <p:cond delay="1999"/>
                                          </p:stCondLst>
                                        </p:cTn>
                                        <p:tgtEl>
                                          <p:spTgt spid="2051"/>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8" presetClass="entr" presetSubtype="0" fill="hold" nodeType="clickEffect">
                                  <p:stCondLst>
                                    <p:cond delay="0"/>
                                  </p:stCondLst>
                                  <p:childTnLst>
                                    <p:set>
                                      <p:cBhvr>
                                        <p:cTn id="104" dur="1" fill="hold">
                                          <p:stCondLst>
                                            <p:cond delay="0"/>
                                          </p:stCondLst>
                                        </p:cTn>
                                        <p:tgtEl>
                                          <p:spTgt spid="36">
                                            <p:txEl>
                                              <p:pRg st="11" end="11"/>
                                            </p:txEl>
                                          </p:spTgt>
                                        </p:tgtEl>
                                        <p:attrNameLst>
                                          <p:attrName>style.visibility</p:attrName>
                                        </p:attrNameLst>
                                      </p:cBhvr>
                                      <p:to>
                                        <p:strVal val="visible"/>
                                      </p:to>
                                    </p:set>
                                    <p:anim calcmode="lin" valueType="num">
                                      <p:cBhvr>
                                        <p:cTn id="105" dur="15000" fill="hold"/>
                                        <p:tgtEl>
                                          <p:spTgt spid="36">
                                            <p:txEl>
                                              <p:pRg st="11" end="11"/>
                                            </p:txEl>
                                          </p:spTgt>
                                        </p:tgtEl>
                                        <p:attrNameLst>
                                          <p:attrName>ppt_x</p:attrName>
                                        </p:attrNameLst>
                                      </p:cBhvr>
                                      <p:tavLst>
                                        <p:tav tm="0">
                                          <p:val>
                                            <p:strVal val="#ppt_x"/>
                                          </p:val>
                                        </p:tav>
                                        <p:tav tm="100000">
                                          <p:val>
                                            <p:strVal val="#ppt_x"/>
                                          </p:val>
                                        </p:tav>
                                      </p:tavLst>
                                    </p:anim>
                                    <p:anim calcmode="lin" valueType="num">
                                      <p:cBhvr>
                                        <p:cTn id="106" dur="15000" fill="hold"/>
                                        <p:tgtEl>
                                          <p:spTgt spid="36">
                                            <p:txEl>
                                              <p:pRg st="11" end="11"/>
                                            </p:txEl>
                                          </p:spTgt>
                                        </p:tgtEl>
                                        <p:attrNameLst>
                                          <p:attrName>ppt_y</p:attrName>
                                        </p:attrNameLst>
                                      </p:cBhvr>
                                      <p:tavLst>
                                        <p:tav tm="0">
                                          <p:val>
                                            <p:strVal val="#ppt_y+1"/>
                                          </p:val>
                                        </p:tav>
                                        <p:tav tm="100000">
                                          <p:val>
                                            <p:strVal val="#ppt_y-1"/>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nodeType="clickEffect">
                                  <p:stCondLst>
                                    <p:cond delay="0"/>
                                  </p:stCondLst>
                                  <p:childTnLst>
                                    <p:set>
                                      <p:cBhvr>
                                        <p:cTn id="110" dur="1" fill="hold">
                                          <p:stCondLst>
                                            <p:cond delay="0"/>
                                          </p:stCondLst>
                                        </p:cTn>
                                        <p:tgtEl>
                                          <p:spTgt spid="36">
                                            <p:txEl>
                                              <p:pRg st="11" end="11"/>
                                            </p:txEl>
                                          </p:spTgt>
                                        </p:tgtEl>
                                        <p:attrNameLst>
                                          <p:attrName>style.visibility</p:attrName>
                                        </p:attrNameLst>
                                      </p:cBhvr>
                                      <p:to>
                                        <p:strVal val="visible"/>
                                      </p:to>
                                    </p:set>
                                    <p:animEffect transition="in" filter="fade">
                                      <p:cBhvr>
                                        <p:cTn id="111" dur="1000"/>
                                        <p:tgtEl>
                                          <p:spTgt spid="36">
                                            <p:txEl>
                                              <p:pRg st="11" end="11"/>
                                            </p:txEl>
                                          </p:spTgt>
                                        </p:tgtEl>
                                      </p:cBhvr>
                                    </p:animEffect>
                                    <p:anim calcmode="lin" valueType="num">
                                      <p:cBhvr>
                                        <p:cTn id="112" dur="1000" fill="hold"/>
                                        <p:tgtEl>
                                          <p:spTgt spid="36">
                                            <p:txEl>
                                              <p:pRg st="11" end="11"/>
                                            </p:txEl>
                                          </p:spTgt>
                                        </p:tgtEl>
                                        <p:attrNameLst>
                                          <p:attrName>ppt_x</p:attrName>
                                        </p:attrNameLst>
                                      </p:cBhvr>
                                      <p:tavLst>
                                        <p:tav tm="0">
                                          <p:val>
                                            <p:strVal val="#ppt_x"/>
                                          </p:val>
                                        </p:tav>
                                        <p:tav tm="100000">
                                          <p:val>
                                            <p:strVal val="#ppt_x"/>
                                          </p:val>
                                        </p:tav>
                                      </p:tavLst>
                                    </p:anim>
                                    <p:anim calcmode="lin" valueType="num">
                                      <p:cBhvr>
                                        <p:cTn id="113" dur="1000" fill="hold"/>
                                        <p:tgtEl>
                                          <p:spTgt spid="36">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6" grpId="0">
        <p:bldAsOne/>
      </p:bldGraphic>
      <p:bldGraphic spid="46" grpId="1">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1" name="Rectangle 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670550" algn="l"/>
              </a:tabLst>
            </a:pPr>
            <a:r>
              <a:rPr kumimoji="0" lang="es-VE" sz="1400" b="0" i="0" u="none" strike="noStrike" cap="none" normalizeH="0" baseline="0" smtClean="0">
                <a:ln>
                  <a:noFill/>
                </a:ln>
                <a:solidFill>
                  <a:schemeClr val="tx1"/>
                </a:solidFill>
                <a:effectLst/>
                <a:latin typeface="Arial" pitchFamily="34" charset="0"/>
                <a:ea typeface="Times New Roman" pitchFamily="18" charset="0"/>
              </a:rPr>
              <a:t> </a:t>
            </a:r>
            <a:endParaRPr kumimoji="0" lang="es-ES" sz="10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670550" algn="l"/>
              </a:tabLst>
            </a:pPr>
            <a:r>
              <a:rPr kumimoji="0" lang="es-VE" sz="1400" b="0" i="0" u="none" strike="noStrike" cap="none" normalizeH="0" baseline="0" smtClean="0">
                <a:ln>
                  <a:noFill/>
                </a:ln>
                <a:solidFill>
                  <a:schemeClr val="tx1"/>
                </a:solidFill>
                <a:effectLst/>
                <a:latin typeface="Arial" pitchFamily="34" charset="0"/>
                <a:ea typeface="Times New Roman" pitchFamily="18" charset="0"/>
              </a:rPr>
              <a:t>	</a:t>
            </a:r>
            <a:endParaRPr kumimoji="0" lang="es-ES" sz="10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670550" algn="l"/>
              </a:tabLst>
            </a:pPr>
            <a:endParaRPr kumimoji="0" lang="es-ES" sz="1800" b="0" i="0" u="none" strike="noStrike" cap="none" normalizeH="0" baseline="0" smtClean="0">
              <a:ln>
                <a:noFill/>
              </a:ln>
              <a:solidFill>
                <a:schemeClr val="tx1"/>
              </a:solidFill>
              <a:effectLst/>
              <a:latin typeface="Arial" pitchFamily="34" charset="0"/>
            </a:endParaRPr>
          </a:p>
        </p:txBody>
      </p:sp>
      <p:graphicFrame>
        <p:nvGraphicFramePr>
          <p:cNvPr id="10" name="9 Diagrama"/>
          <p:cNvGraphicFramePr/>
          <p:nvPr/>
        </p:nvGraphicFramePr>
        <p:xfrm>
          <a:off x="611560" y="1203970"/>
          <a:ext cx="8352928" cy="4293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12 Conector recto de flecha"/>
          <p:cNvCxnSpPr>
            <a:cxnSpLocks noChangeShapeType="1"/>
          </p:cNvCxnSpPr>
          <p:nvPr/>
        </p:nvCxnSpPr>
        <p:spPr bwMode="auto">
          <a:xfrm flipH="1" flipV="1">
            <a:off x="4796433" y="2060029"/>
            <a:ext cx="9525" cy="1009650"/>
          </a:xfrm>
          <a:prstGeom prst="straightConnector1">
            <a:avLst/>
          </a:prstGeom>
          <a:noFill/>
          <a:ln w="6350" algn="ctr">
            <a:solidFill>
              <a:srgbClr val="006600"/>
            </a:solidFill>
            <a:round/>
            <a:headEnd/>
            <a:tailEnd type="arrow" w="med" len="med"/>
          </a:ln>
        </p:spPr>
      </p:cxnSp>
      <p:cxnSp>
        <p:nvCxnSpPr>
          <p:cNvPr id="12" name="13 Conector recto de flecha"/>
          <p:cNvCxnSpPr>
            <a:cxnSpLocks noChangeShapeType="1"/>
          </p:cNvCxnSpPr>
          <p:nvPr/>
        </p:nvCxnSpPr>
        <p:spPr bwMode="auto">
          <a:xfrm>
            <a:off x="4815483" y="3698329"/>
            <a:ext cx="19050" cy="1028700"/>
          </a:xfrm>
          <a:prstGeom prst="straightConnector1">
            <a:avLst/>
          </a:prstGeom>
          <a:noFill/>
          <a:ln w="6350" algn="ctr">
            <a:solidFill>
              <a:srgbClr val="006600"/>
            </a:solidFill>
            <a:round/>
            <a:headEnd/>
            <a:tailEnd type="arrow" w="med" len="med"/>
          </a:ln>
        </p:spPr>
      </p:cxnSp>
      <p:cxnSp>
        <p:nvCxnSpPr>
          <p:cNvPr id="13" name="17 Conector recto de flecha"/>
          <p:cNvCxnSpPr>
            <a:cxnSpLocks noChangeShapeType="1"/>
          </p:cNvCxnSpPr>
          <p:nvPr/>
        </p:nvCxnSpPr>
        <p:spPr bwMode="auto">
          <a:xfrm>
            <a:off x="5206008" y="3488779"/>
            <a:ext cx="514350" cy="0"/>
          </a:xfrm>
          <a:prstGeom prst="straightConnector1">
            <a:avLst/>
          </a:prstGeom>
          <a:noFill/>
          <a:ln w="6350" algn="ctr">
            <a:solidFill>
              <a:srgbClr val="006600"/>
            </a:solidFill>
            <a:round/>
            <a:headEnd/>
            <a:tailEnd type="arrow" w="med" len="med"/>
          </a:ln>
        </p:spPr>
      </p:cxnSp>
      <p:cxnSp>
        <p:nvCxnSpPr>
          <p:cNvPr id="14" name="19 Conector recto de flecha"/>
          <p:cNvCxnSpPr>
            <a:cxnSpLocks noChangeShapeType="1"/>
          </p:cNvCxnSpPr>
          <p:nvPr/>
        </p:nvCxnSpPr>
        <p:spPr bwMode="auto">
          <a:xfrm flipH="1">
            <a:off x="3851871" y="3479254"/>
            <a:ext cx="534987" cy="6350"/>
          </a:xfrm>
          <a:prstGeom prst="straightConnector1">
            <a:avLst/>
          </a:prstGeom>
          <a:noFill/>
          <a:ln w="6350" algn="ctr">
            <a:solidFill>
              <a:srgbClr val="006600"/>
            </a:solidFill>
            <a:round/>
            <a:headEnd/>
            <a:tailEnd type="arrow" w="med" len="med"/>
          </a:ln>
        </p:spPr>
      </p:cxnSp>
      <p:sp>
        <p:nvSpPr>
          <p:cNvPr id="15" name="23 CuadroTexto"/>
          <p:cNvSpPr txBox="1">
            <a:spLocks noChangeArrowheads="1"/>
          </p:cNvSpPr>
          <p:nvPr/>
        </p:nvSpPr>
        <p:spPr bwMode="auto">
          <a:xfrm>
            <a:off x="4948833" y="2336006"/>
            <a:ext cx="1066800" cy="707886"/>
          </a:xfrm>
          <a:prstGeom prst="rect">
            <a:avLst/>
          </a:prstGeom>
          <a:noFill/>
          <a:ln w="9525">
            <a:noFill/>
            <a:miter lim="800000"/>
            <a:headEnd/>
            <a:tailEnd/>
          </a:ln>
        </p:spPr>
        <p:txBody>
          <a:bodyPr>
            <a:spAutoFit/>
          </a:bodyPr>
          <a:lstStyle/>
          <a:p>
            <a:pPr algn="ctr"/>
            <a:r>
              <a:rPr lang="es-VE" sz="1000" b="0" i="1" dirty="0" smtClean="0"/>
              <a:t>Incorporación de cátedras de contenido en ambiente</a:t>
            </a:r>
            <a:endParaRPr lang="es-VE" sz="1000" b="0" i="1" dirty="0"/>
          </a:p>
        </p:txBody>
      </p:sp>
      <p:graphicFrame>
        <p:nvGraphicFramePr>
          <p:cNvPr id="16" name="15 Diagrama"/>
          <p:cNvGraphicFramePr/>
          <p:nvPr/>
        </p:nvGraphicFramePr>
        <p:xfrm>
          <a:off x="1434108" y="4146079"/>
          <a:ext cx="2143125" cy="20478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7" name="26 Conector recto"/>
          <p:cNvCxnSpPr>
            <a:cxnSpLocks noChangeShapeType="1"/>
          </p:cNvCxnSpPr>
          <p:nvPr/>
        </p:nvCxnSpPr>
        <p:spPr bwMode="auto">
          <a:xfrm flipH="1">
            <a:off x="2519958" y="3974554"/>
            <a:ext cx="590550" cy="1323975"/>
          </a:xfrm>
          <a:prstGeom prst="line">
            <a:avLst/>
          </a:prstGeom>
          <a:noFill/>
          <a:ln w="6350" algn="ctr">
            <a:solidFill>
              <a:srgbClr val="006220"/>
            </a:solidFill>
            <a:round/>
            <a:headEnd/>
            <a:tailEnd/>
          </a:ln>
        </p:spPr>
      </p:cxnSp>
      <p:cxnSp>
        <p:nvCxnSpPr>
          <p:cNvPr id="18" name="32 Conector recto de flecha"/>
          <p:cNvCxnSpPr>
            <a:cxnSpLocks noChangeShapeType="1"/>
          </p:cNvCxnSpPr>
          <p:nvPr/>
        </p:nvCxnSpPr>
        <p:spPr bwMode="auto">
          <a:xfrm flipV="1">
            <a:off x="2519958" y="4612729"/>
            <a:ext cx="9525" cy="685800"/>
          </a:xfrm>
          <a:prstGeom prst="straightConnector1">
            <a:avLst/>
          </a:prstGeom>
          <a:noFill/>
          <a:ln w="6350" algn="ctr">
            <a:solidFill>
              <a:srgbClr val="006220"/>
            </a:solidFill>
            <a:round/>
            <a:headEnd/>
            <a:tailEnd type="arrow" w="med" len="med"/>
          </a:ln>
        </p:spPr>
      </p:cxnSp>
      <p:cxnSp>
        <p:nvCxnSpPr>
          <p:cNvPr id="19" name="34 Conector recto de flecha"/>
          <p:cNvCxnSpPr>
            <a:cxnSpLocks noChangeShapeType="1"/>
          </p:cNvCxnSpPr>
          <p:nvPr/>
        </p:nvCxnSpPr>
        <p:spPr bwMode="auto">
          <a:xfrm flipH="1" flipV="1">
            <a:off x="2062758" y="5041354"/>
            <a:ext cx="447675" cy="247650"/>
          </a:xfrm>
          <a:prstGeom prst="straightConnector1">
            <a:avLst/>
          </a:prstGeom>
          <a:noFill/>
          <a:ln w="6350" algn="ctr">
            <a:solidFill>
              <a:srgbClr val="006220"/>
            </a:solidFill>
            <a:round/>
            <a:headEnd/>
            <a:tailEnd type="arrow" w="med" len="med"/>
          </a:ln>
        </p:spPr>
      </p:cxnSp>
      <p:cxnSp>
        <p:nvCxnSpPr>
          <p:cNvPr id="20" name="36 Conector recto de flecha"/>
          <p:cNvCxnSpPr>
            <a:cxnSpLocks noChangeShapeType="1"/>
          </p:cNvCxnSpPr>
          <p:nvPr/>
        </p:nvCxnSpPr>
        <p:spPr bwMode="auto">
          <a:xfrm flipH="1">
            <a:off x="2129433" y="5279479"/>
            <a:ext cx="381000" cy="390525"/>
          </a:xfrm>
          <a:prstGeom prst="straightConnector1">
            <a:avLst/>
          </a:prstGeom>
          <a:noFill/>
          <a:ln w="6350" algn="ctr">
            <a:solidFill>
              <a:srgbClr val="006220"/>
            </a:solidFill>
            <a:round/>
            <a:headEnd/>
            <a:tailEnd type="arrow" w="med" len="med"/>
          </a:ln>
        </p:spPr>
      </p:cxnSp>
      <p:cxnSp>
        <p:nvCxnSpPr>
          <p:cNvPr id="25" name="38 Conector recto de flecha"/>
          <p:cNvCxnSpPr>
            <a:cxnSpLocks noChangeShapeType="1"/>
          </p:cNvCxnSpPr>
          <p:nvPr/>
        </p:nvCxnSpPr>
        <p:spPr bwMode="auto">
          <a:xfrm>
            <a:off x="2510433" y="5269954"/>
            <a:ext cx="409575" cy="400050"/>
          </a:xfrm>
          <a:prstGeom prst="straightConnector1">
            <a:avLst/>
          </a:prstGeom>
          <a:noFill/>
          <a:ln w="6350" algn="ctr">
            <a:solidFill>
              <a:srgbClr val="006220"/>
            </a:solidFill>
            <a:round/>
            <a:headEnd/>
            <a:tailEnd type="arrow" w="med" len="med"/>
          </a:ln>
        </p:spPr>
      </p:cxnSp>
      <p:cxnSp>
        <p:nvCxnSpPr>
          <p:cNvPr id="26" name="40 Conector recto de flecha"/>
          <p:cNvCxnSpPr>
            <a:cxnSpLocks noChangeShapeType="1"/>
          </p:cNvCxnSpPr>
          <p:nvPr/>
        </p:nvCxnSpPr>
        <p:spPr bwMode="auto">
          <a:xfrm flipV="1">
            <a:off x="2519958" y="5031829"/>
            <a:ext cx="447675" cy="247650"/>
          </a:xfrm>
          <a:prstGeom prst="straightConnector1">
            <a:avLst/>
          </a:prstGeom>
          <a:noFill/>
          <a:ln w="6350" algn="ctr">
            <a:solidFill>
              <a:srgbClr val="006220"/>
            </a:solidFill>
            <a:round/>
            <a:headEnd/>
            <a:tailEnd type="arrow" w="med" len="med"/>
          </a:ln>
        </p:spPr>
      </p:cxnSp>
      <p:sp>
        <p:nvSpPr>
          <p:cNvPr id="27" name="41 Elipse"/>
          <p:cNvSpPr>
            <a:spLocks noChangeArrowheads="1"/>
          </p:cNvSpPr>
          <p:nvPr/>
        </p:nvSpPr>
        <p:spPr bwMode="auto">
          <a:xfrm>
            <a:off x="2434233" y="5203279"/>
            <a:ext cx="161925" cy="161925"/>
          </a:xfrm>
          <a:prstGeom prst="ellipse">
            <a:avLst/>
          </a:prstGeom>
          <a:solidFill>
            <a:schemeClr val="bg2"/>
          </a:solidFill>
          <a:ln w="6350" algn="ctr">
            <a:solidFill>
              <a:srgbClr val="006220"/>
            </a:solidFill>
            <a:round/>
            <a:headEnd/>
            <a:tailEnd/>
          </a:ln>
        </p:spPr>
        <p:txBody>
          <a:bodyPr wrap="none" lIns="90000" tIns="46800" rIns="90000" bIns="46800" anchor="ctr"/>
          <a:lstStyle/>
          <a:p>
            <a:pPr algn="ctr" eaLnBrk="0" hangingPunct="0">
              <a:lnSpc>
                <a:spcPct val="90000"/>
              </a:lnSpc>
            </a:pPr>
            <a:endParaRPr lang="es-VE"/>
          </a:p>
        </p:txBody>
      </p:sp>
      <p:graphicFrame>
        <p:nvGraphicFramePr>
          <p:cNvPr id="28" name="27 Diagrama"/>
          <p:cNvGraphicFramePr/>
          <p:nvPr/>
        </p:nvGraphicFramePr>
        <p:xfrm>
          <a:off x="5386984" y="4660429"/>
          <a:ext cx="1762124" cy="192404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29" name="44 Conector recto"/>
          <p:cNvCxnSpPr>
            <a:cxnSpLocks noChangeShapeType="1"/>
          </p:cNvCxnSpPr>
          <p:nvPr/>
        </p:nvCxnSpPr>
        <p:spPr bwMode="auto">
          <a:xfrm>
            <a:off x="5301258" y="5336629"/>
            <a:ext cx="962025" cy="381000"/>
          </a:xfrm>
          <a:prstGeom prst="line">
            <a:avLst/>
          </a:prstGeom>
          <a:noFill/>
          <a:ln w="6350" algn="ctr">
            <a:solidFill>
              <a:srgbClr val="006220"/>
            </a:solidFill>
            <a:round/>
            <a:headEnd/>
            <a:tailEnd/>
          </a:ln>
        </p:spPr>
      </p:cxnSp>
      <p:cxnSp>
        <p:nvCxnSpPr>
          <p:cNvPr id="30" name="46 Conector recto de flecha"/>
          <p:cNvCxnSpPr>
            <a:cxnSpLocks noChangeShapeType="1"/>
          </p:cNvCxnSpPr>
          <p:nvPr/>
        </p:nvCxnSpPr>
        <p:spPr bwMode="auto">
          <a:xfrm flipH="1" flipV="1">
            <a:off x="6263283" y="5298529"/>
            <a:ext cx="9525" cy="409575"/>
          </a:xfrm>
          <a:prstGeom prst="straightConnector1">
            <a:avLst/>
          </a:prstGeom>
          <a:noFill/>
          <a:ln w="6350" algn="ctr">
            <a:solidFill>
              <a:srgbClr val="006220"/>
            </a:solidFill>
            <a:round/>
            <a:headEnd/>
            <a:tailEnd type="arrow" w="med" len="med"/>
          </a:ln>
        </p:spPr>
      </p:cxnSp>
      <p:cxnSp>
        <p:nvCxnSpPr>
          <p:cNvPr id="31" name="48 Conector recto de flecha"/>
          <p:cNvCxnSpPr>
            <a:cxnSpLocks noChangeShapeType="1"/>
          </p:cNvCxnSpPr>
          <p:nvPr/>
        </p:nvCxnSpPr>
        <p:spPr bwMode="auto">
          <a:xfrm flipH="1">
            <a:off x="6110883" y="5698579"/>
            <a:ext cx="161925" cy="323850"/>
          </a:xfrm>
          <a:prstGeom prst="straightConnector1">
            <a:avLst/>
          </a:prstGeom>
          <a:noFill/>
          <a:ln w="6350" algn="ctr">
            <a:solidFill>
              <a:srgbClr val="006220"/>
            </a:solidFill>
            <a:round/>
            <a:headEnd/>
            <a:tailEnd type="arrow" w="med" len="med"/>
          </a:ln>
        </p:spPr>
      </p:cxnSp>
      <p:cxnSp>
        <p:nvCxnSpPr>
          <p:cNvPr id="32" name="50 Conector recto de flecha"/>
          <p:cNvCxnSpPr>
            <a:cxnSpLocks noChangeShapeType="1"/>
          </p:cNvCxnSpPr>
          <p:nvPr/>
        </p:nvCxnSpPr>
        <p:spPr bwMode="auto">
          <a:xfrm>
            <a:off x="6272808" y="5689054"/>
            <a:ext cx="190500" cy="133350"/>
          </a:xfrm>
          <a:prstGeom prst="straightConnector1">
            <a:avLst/>
          </a:prstGeom>
          <a:noFill/>
          <a:ln w="6350" algn="ctr">
            <a:solidFill>
              <a:srgbClr val="006220"/>
            </a:solidFill>
            <a:round/>
            <a:headEnd/>
            <a:tailEnd type="arrow" w="med" len="med"/>
          </a:ln>
        </p:spPr>
      </p:cxnSp>
      <p:sp>
        <p:nvSpPr>
          <p:cNvPr id="33" name="51 Elipse"/>
          <p:cNvSpPr>
            <a:spLocks noChangeArrowheads="1"/>
          </p:cNvSpPr>
          <p:nvPr/>
        </p:nvSpPr>
        <p:spPr bwMode="auto">
          <a:xfrm>
            <a:off x="6187083" y="5631904"/>
            <a:ext cx="161925" cy="161925"/>
          </a:xfrm>
          <a:prstGeom prst="ellipse">
            <a:avLst/>
          </a:prstGeom>
          <a:solidFill>
            <a:schemeClr val="bg2"/>
          </a:solidFill>
          <a:ln w="6350" algn="ctr">
            <a:solidFill>
              <a:srgbClr val="006220"/>
            </a:solidFill>
            <a:round/>
            <a:headEnd/>
            <a:tailEnd/>
          </a:ln>
        </p:spPr>
        <p:txBody>
          <a:bodyPr wrap="none" lIns="90000" tIns="46800" rIns="90000" bIns="46800" anchor="ctr"/>
          <a:lstStyle/>
          <a:p>
            <a:pPr algn="ctr" eaLnBrk="0" hangingPunct="0">
              <a:lnSpc>
                <a:spcPct val="90000"/>
              </a:lnSpc>
            </a:pPr>
            <a:endParaRPr lang="es-VE"/>
          </a:p>
        </p:txBody>
      </p:sp>
      <p:sp>
        <p:nvSpPr>
          <p:cNvPr id="34" name="52 CuadroTexto"/>
          <p:cNvSpPr txBox="1">
            <a:spLocks noChangeArrowheads="1"/>
          </p:cNvSpPr>
          <p:nvPr/>
        </p:nvSpPr>
        <p:spPr bwMode="auto">
          <a:xfrm>
            <a:off x="3275856" y="3926929"/>
            <a:ext cx="1272927" cy="707886"/>
          </a:xfrm>
          <a:prstGeom prst="rect">
            <a:avLst/>
          </a:prstGeom>
          <a:noFill/>
          <a:ln w="9525">
            <a:noFill/>
            <a:miter lim="800000"/>
            <a:headEnd/>
            <a:tailEnd/>
          </a:ln>
        </p:spPr>
        <p:txBody>
          <a:bodyPr wrap="square">
            <a:spAutoFit/>
          </a:bodyPr>
          <a:lstStyle/>
          <a:p>
            <a:pPr algn="ctr"/>
            <a:r>
              <a:rPr lang="es-VE" sz="1000" b="0" i="1" dirty="0" smtClean="0"/>
              <a:t>Involucrar a todos los actores en la corresponsabilidad ambiental</a:t>
            </a:r>
            <a:endParaRPr lang="es-VE" sz="1000" b="0" i="1" dirty="0"/>
          </a:p>
        </p:txBody>
      </p:sp>
      <p:sp>
        <p:nvSpPr>
          <p:cNvPr id="35" name="53 CuadroTexto"/>
          <p:cNvSpPr txBox="1">
            <a:spLocks noChangeArrowheads="1"/>
          </p:cNvSpPr>
          <p:nvPr/>
        </p:nvSpPr>
        <p:spPr bwMode="auto">
          <a:xfrm>
            <a:off x="3415308" y="2383879"/>
            <a:ext cx="1123950" cy="554038"/>
          </a:xfrm>
          <a:prstGeom prst="rect">
            <a:avLst/>
          </a:prstGeom>
          <a:noFill/>
          <a:ln w="9525">
            <a:noFill/>
            <a:miter lim="800000"/>
            <a:headEnd/>
            <a:tailEnd/>
          </a:ln>
        </p:spPr>
        <p:txBody>
          <a:bodyPr>
            <a:spAutoFit/>
          </a:bodyPr>
          <a:lstStyle/>
          <a:p>
            <a:pPr algn="ctr"/>
            <a:r>
              <a:rPr lang="es-VE" sz="1000" b="0" i="1" dirty="0"/>
              <a:t>Valores compartidos y alianzas</a:t>
            </a:r>
          </a:p>
        </p:txBody>
      </p:sp>
      <p:sp>
        <p:nvSpPr>
          <p:cNvPr id="36" name="54 CuadroTexto"/>
          <p:cNvSpPr txBox="1">
            <a:spLocks noChangeArrowheads="1"/>
          </p:cNvSpPr>
          <p:nvPr/>
        </p:nvSpPr>
        <p:spPr bwMode="auto">
          <a:xfrm>
            <a:off x="4924400" y="3992190"/>
            <a:ext cx="1447800" cy="553998"/>
          </a:xfrm>
          <a:prstGeom prst="rect">
            <a:avLst/>
          </a:prstGeom>
          <a:noFill/>
          <a:ln w="9525">
            <a:noFill/>
            <a:miter lim="800000"/>
            <a:headEnd/>
            <a:tailEnd/>
          </a:ln>
        </p:spPr>
        <p:txBody>
          <a:bodyPr>
            <a:spAutoFit/>
          </a:bodyPr>
          <a:lstStyle/>
          <a:p>
            <a:pPr algn="ctr"/>
            <a:r>
              <a:rPr lang="es-VE" sz="1000" b="0" i="1" dirty="0" smtClean="0"/>
              <a:t>Desarrollo de proyectos de investigación y extensión</a:t>
            </a:r>
            <a:endParaRPr lang="es-VE" sz="1000" b="0" i="1" dirty="0"/>
          </a:p>
        </p:txBody>
      </p:sp>
      <p:graphicFrame>
        <p:nvGraphicFramePr>
          <p:cNvPr id="37" name="36 Diagrama"/>
          <p:cNvGraphicFramePr/>
          <p:nvPr/>
        </p:nvGraphicFramePr>
        <p:xfrm>
          <a:off x="1634134" y="764704"/>
          <a:ext cx="1762124" cy="1924049"/>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cxnSp>
        <p:nvCxnSpPr>
          <p:cNvPr id="38" name="57 Conector recto"/>
          <p:cNvCxnSpPr>
            <a:cxnSpLocks noChangeShapeType="1"/>
          </p:cNvCxnSpPr>
          <p:nvPr/>
        </p:nvCxnSpPr>
        <p:spPr bwMode="auto">
          <a:xfrm flipH="1">
            <a:off x="2529483" y="1640929"/>
            <a:ext cx="1685925" cy="104775"/>
          </a:xfrm>
          <a:prstGeom prst="line">
            <a:avLst/>
          </a:prstGeom>
          <a:noFill/>
          <a:ln w="6350" algn="ctr">
            <a:solidFill>
              <a:srgbClr val="006220"/>
            </a:solidFill>
            <a:round/>
            <a:headEnd/>
            <a:tailEnd/>
          </a:ln>
        </p:spPr>
      </p:cxnSp>
      <p:cxnSp>
        <p:nvCxnSpPr>
          <p:cNvPr id="39" name="59 Conector recto de flecha"/>
          <p:cNvCxnSpPr>
            <a:cxnSpLocks noChangeShapeType="1"/>
          </p:cNvCxnSpPr>
          <p:nvPr/>
        </p:nvCxnSpPr>
        <p:spPr bwMode="auto">
          <a:xfrm flipV="1">
            <a:off x="2539008" y="1402804"/>
            <a:ext cx="0" cy="333375"/>
          </a:xfrm>
          <a:prstGeom prst="straightConnector1">
            <a:avLst/>
          </a:prstGeom>
          <a:noFill/>
          <a:ln w="6350" algn="ctr">
            <a:solidFill>
              <a:srgbClr val="006220"/>
            </a:solidFill>
            <a:round/>
            <a:headEnd/>
            <a:tailEnd type="arrow" w="med" len="med"/>
          </a:ln>
        </p:spPr>
      </p:cxnSp>
      <p:cxnSp>
        <p:nvCxnSpPr>
          <p:cNvPr id="40" name="61 Conector recto de flecha"/>
          <p:cNvCxnSpPr>
            <a:cxnSpLocks noChangeShapeType="1"/>
          </p:cNvCxnSpPr>
          <p:nvPr/>
        </p:nvCxnSpPr>
        <p:spPr bwMode="auto">
          <a:xfrm flipH="1">
            <a:off x="2091333" y="1736179"/>
            <a:ext cx="438150" cy="95250"/>
          </a:xfrm>
          <a:prstGeom prst="straightConnector1">
            <a:avLst/>
          </a:prstGeom>
          <a:noFill/>
          <a:ln w="6350" algn="ctr">
            <a:solidFill>
              <a:srgbClr val="006220"/>
            </a:solidFill>
            <a:round/>
            <a:headEnd/>
            <a:tailEnd type="arrow" w="med" len="med"/>
          </a:ln>
        </p:spPr>
      </p:cxnSp>
      <p:cxnSp>
        <p:nvCxnSpPr>
          <p:cNvPr id="41" name="63 Conector recto de flecha"/>
          <p:cNvCxnSpPr>
            <a:cxnSpLocks noChangeShapeType="1"/>
          </p:cNvCxnSpPr>
          <p:nvPr/>
        </p:nvCxnSpPr>
        <p:spPr bwMode="auto">
          <a:xfrm>
            <a:off x="2529483" y="1726654"/>
            <a:ext cx="133350" cy="323850"/>
          </a:xfrm>
          <a:prstGeom prst="straightConnector1">
            <a:avLst/>
          </a:prstGeom>
          <a:noFill/>
          <a:ln w="6350" algn="ctr">
            <a:solidFill>
              <a:srgbClr val="006220"/>
            </a:solidFill>
            <a:round/>
            <a:headEnd/>
            <a:tailEnd type="arrow" w="med" len="med"/>
          </a:ln>
        </p:spPr>
      </p:cxnSp>
      <p:sp>
        <p:nvSpPr>
          <p:cNvPr id="42" name="64 Elipse"/>
          <p:cNvSpPr>
            <a:spLocks noChangeArrowheads="1"/>
          </p:cNvSpPr>
          <p:nvPr/>
        </p:nvSpPr>
        <p:spPr bwMode="auto">
          <a:xfrm>
            <a:off x="2453283" y="1659979"/>
            <a:ext cx="161925" cy="161925"/>
          </a:xfrm>
          <a:prstGeom prst="ellipse">
            <a:avLst/>
          </a:prstGeom>
          <a:solidFill>
            <a:schemeClr val="bg2"/>
          </a:solidFill>
          <a:ln w="6350" algn="ctr">
            <a:solidFill>
              <a:srgbClr val="006220"/>
            </a:solidFill>
            <a:round/>
            <a:headEnd/>
            <a:tailEnd/>
          </a:ln>
        </p:spPr>
        <p:txBody>
          <a:bodyPr wrap="none" lIns="90000" tIns="46800" rIns="90000" bIns="46800" anchor="ctr"/>
          <a:lstStyle/>
          <a:p>
            <a:pPr algn="ctr" eaLnBrk="0" hangingPunct="0">
              <a:lnSpc>
                <a:spcPct val="90000"/>
              </a:lnSpc>
            </a:pPr>
            <a:endParaRPr lang="es-VE"/>
          </a:p>
        </p:txBody>
      </p:sp>
      <p:pic>
        <p:nvPicPr>
          <p:cNvPr id="43" name="Picture 4" descr="D:\Documents and Settings\LLAYAMEN\Mis documentos\Luis Rafael\JAUCAB\III JAUCAB 2013\afichesylogosactualizados\Afiche v1.jpg"/>
          <p:cNvPicPr>
            <a:picLocks noChangeAspect="1" noChangeArrowheads="1"/>
          </p:cNvPicPr>
          <p:nvPr/>
        </p:nvPicPr>
        <p:blipFill>
          <a:blip r:embed="rId22" cstate="print"/>
          <a:srcRect l="5371" t="88476" r="5139" b="10597"/>
          <a:stretch>
            <a:fillRect/>
          </a:stretch>
        </p:blipFill>
        <p:spPr bwMode="auto">
          <a:xfrm>
            <a:off x="0" y="206642"/>
            <a:ext cx="9144000" cy="54006"/>
          </a:xfrm>
          <a:prstGeom prst="rect">
            <a:avLst/>
          </a:prstGeom>
          <a:noFill/>
        </p:spPr>
      </p:pic>
      <p:pic>
        <p:nvPicPr>
          <p:cNvPr id="44" name="Picture 4" descr="D:\Documents and Settings\LLAYAMEN\Mis documentos\Luis Rafael\JAUCAB\III JAUCAB 2013\afichesylogosactualizados\Afiche v1.jpg"/>
          <p:cNvPicPr>
            <a:picLocks noChangeAspect="1" noChangeArrowheads="1"/>
          </p:cNvPicPr>
          <p:nvPr/>
        </p:nvPicPr>
        <p:blipFill>
          <a:blip r:embed="rId22" cstate="print"/>
          <a:srcRect l="5371" t="88476" r="5139" b="10597"/>
          <a:stretch>
            <a:fillRect/>
          </a:stretch>
        </p:blipFill>
        <p:spPr bwMode="auto">
          <a:xfrm>
            <a:off x="0" y="6615354"/>
            <a:ext cx="9144000" cy="54006"/>
          </a:xfrm>
          <a:prstGeom prst="rect">
            <a:avLst/>
          </a:prstGeom>
          <a:noFill/>
        </p:spPr>
      </p:pic>
      <p:sp>
        <p:nvSpPr>
          <p:cNvPr id="48" name="1 Título"/>
          <p:cNvSpPr txBox="1">
            <a:spLocks/>
          </p:cNvSpPr>
          <p:nvPr/>
        </p:nvSpPr>
        <p:spPr>
          <a:xfrm>
            <a:off x="161764" y="404664"/>
            <a:ext cx="8820472" cy="1143000"/>
          </a:xfrm>
          <a:prstGeom prst="rect">
            <a:avLst/>
          </a:prstGeom>
        </p:spPr>
        <p:txBody>
          <a:bodyPr vert="horz" lIns="45720" rIns="4572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VE" sz="2400" b="1" i="0" u="none" strike="noStrike" kern="1200" cap="all" spc="0" normalizeH="0" baseline="0" noProof="0" dirty="0" smtClean="0">
                <a:ln w="5000" cmpd="sng">
                  <a:noFill/>
                  <a:prstDash val="solid"/>
                </a:ln>
                <a:solidFill>
                  <a:srgbClr val="006220"/>
                </a:solidFill>
                <a:uLnTx/>
                <a:uFillTx/>
                <a:latin typeface="+mj-lt"/>
                <a:ea typeface="+mj-ea"/>
                <a:cs typeface="+mj-cs"/>
              </a:rPr>
              <a:t>COMPONENTES</a:t>
            </a:r>
            <a:r>
              <a:rPr kumimoji="0" lang="es-VE" sz="2400" b="1" i="0" u="none" strike="noStrike" kern="1200" cap="all" spc="0" normalizeH="0" noProof="0" dirty="0" smtClean="0">
                <a:ln w="5000" cmpd="sng">
                  <a:noFill/>
                  <a:prstDash val="solid"/>
                </a:ln>
                <a:solidFill>
                  <a:srgbClr val="006220"/>
                </a:solidFill>
                <a:uLnTx/>
                <a:uFillTx/>
                <a:latin typeface="+mj-lt"/>
                <a:ea typeface="+mj-ea"/>
                <a:cs typeface="+mj-cs"/>
              </a:rPr>
              <a:t> DEL EJE DE SUSTENTABILIDAD AMBIENTAL</a:t>
            </a:r>
            <a:endParaRPr kumimoji="0" lang="es-VE" sz="3200" b="1" i="0" u="none" strike="noStrike" kern="1200" cap="all" spc="0" normalizeH="0" baseline="0" noProof="0" dirty="0">
              <a:ln w="5000" cmpd="sng">
                <a:noFill/>
                <a:prstDash val="solid"/>
              </a:ln>
              <a:solidFill>
                <a:srgbClr val="006220"/>
              </a:solidFill>
              <a:uLnTx/>
              <a:uFillTx/>
              <a:latin typeface="+mj-lt"/>
              <a:ea typeface="+mj-ea"/>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5" name="Picture 2" descr="D:\DATA_USUARIO\Documentos\Luis Rafael\DSAmb\Logo DSAMB completo.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44286" y="332656"/>
            <a:ext cx="2999714" cy="614214"/>
          </a:xfrm>
          <a:prstGeom prst="rect">
            <a:avLst/>
          </a:prstGeom>
          <a:noFill/>
        </p:spPr>
      </p:pic>
      <p:sp>
        <p:nvSpPr>
          <p:cNvPr id="34" name="33 CuadroTexto"/>
          <p:cNvSpPr txBox="1"/>
          <p:nvPr/>
        </p:nvSpPr>
        <p:spPr>
          <a:xfrm>
            <a:off x="827584" y="2204864"/>
            <a:ext cx="1512168" cy="369332"/>
          </a:xfrm>
          <a:prstGeom prst="rect">
            <a:avLst/>
          </a:prstGeom>
          <a:noFill/>
        </p:spPr>
        <p:txBody>
          <a:bodyPr wrap="square" rtlCol="0">
            <a:spAutoFit/>
          </a:bodyPr>
          <a:lstStyle/>
          <a:p>
            <a:endParaRPr lang="es-VE" dirty="0"/>
          </a:p>
        </p:txBody>
      </p:sp>
      <p:sp>
        <p:nvSpPr>
          <p:cNvPr id="14" name="1 Título"/>
          <p:cNvSpPr>
            <a:spLocks noGrp="1"/>
          </p:cNvSpPr>
          <p:nvPr>
            <p:ph type="title"/>
          </p:nvPr>
        </p:nvSpPr>
        <p:spPr>
          <a:xfrm>
            <a:off x="827584" y="2204864"/>
            <a:ext cx="7467600" cy="1143000"/>
          </a:xfrm>
        </p:spPr>
        <p:txBody>
          <a:bodyPr>
            <a:normAutofit fontScale="90000"/>
          </a:bodyPr>
          <a:lstStyle/>
          <a:p>
            <a:pPr lvl="0"/>
            <a:r>
              <a:rPr lang="es-VE" sz="2200" b="1" dirty="0" smtClean="0">
                <a:solidFill>
                  <a:srgbClr val="006225"/>
                </a:solidFill>
              </a:rPr>
              <a:t/>
            </a:r>
            <a:br>
              <a:rPr lang="es-VE" sz="2200" b="1" dirty="0" smtClean="0">
                <a:solidFill>
                  <a:srgbClr val="006225"/>
                </a:solidFill>
              </a:rPr>
            </a:br>
            <a:r>
              <a:rPr lang="es-VE" sz="2200" b="1" dirty="0" smtClean="0">
                <a:effectLst>
                  <a:outerShdw blurRad="38100" dist="38100" dir="2700000" algn="tl">
                    <a:srgbClr val="000000">
                      <a:alpha val="43137"/>
                    </a:srgbClr>
                  </a:outerShdw>
                </a:effectLst>
                <a:latin typeface="Calibri" pitchFamily="34" charset="0"/>
              </a:rPr>
              <a:t> Hace falta la conciencia de un origen común, de una pertenencia mutua y de un futuro compartido por todos </a:t>
            </a:r>
            <a:r>
              <a:rPr lang="es-VE" sz="2200" b="1" dirty="0" smtClean="0">
                <a:solidFill>
                  <a:srgbClr val="006225"/>
                </a:solidFill>
              </a:rPr>
              <a:t/>
            </a:r>
            <a:br>
              <a:rPr lang="es-VE" sz="2200" b="1" dirty="0" smtClean="0">
                <a:solidFill>
                  <a:srgbClr val="006225"/>
                </a:solidFill>
              </a:rPr>
            </a:br>
            <a:r>
              <a:rPr lang="es-VE" sz="2200" b="1" dirty="0" smtClean="0">
                <a:solidFill>
                  <a:srgbClr val="006225"/>
                </a:solidFill>
              </a:rPr>
              <a:t/>
            </a:r>
            <a:br>
              <a:rPr lang="es-VE" sz="2200" b="1" dirty="0" smtClean="0">
                <a:solidFill>
                  <a:srgbClr val="006225"/>
                </a:solidFill>
              </a:rPr>
            </a:br>
            <a:r>
              <a:rPr lang="es-VE" sz="2200" b="1" dirty="0" smtClean="0">
                <a:solidFill>
                  <a:srgbClr val="006225"/>
                </a:solidFill>
              </a:rPr>
              <a:t/>
            </a:r>
            <a:br>
              <a:rPr lang="es-VE" sz="2200" b="1" dirty="0" smtClean="0">
                <a:solidFill>
                  <a:srgbClr val="006225"/>
                </a:solidFill>
              </a:rPr>
            </a:br>
            <a:r>
              <a:rPr lang="es-VE" sz="2200" b="1" dirty="0" smtClean="0">
                <a:solidFill>
                  <a:srgbClr val="006225"/>
                </a:solidFill>
              </a:rPr>
              <a:t>EL </a:t>
            </a:r>
            <a:r>
              <a:rPr lang="es-VE" sz="2200" b="1" dirty="0" smtClean="0">
                <a:solidFill>
                  <a:srgbClr val="006225"/>
                </a:solidFill>
              </a:rPr>
              <a:t>CUIDADO DE LA CASA COMÚN DESDE LA ESPIRITUALIDAD Y LA EDUCACIÓN – LAUDATO SI</a:t>
            </a:r>
            <a:r>
              <a:rPr lang="es-VE" sz="4000" b="1" dirty="0" smtClean="0">
                <a:solidFill>
                  <a:srgbClr val="006225"/>
                </a:solidFill>
              </a:rPr>
              <a:t/>
            </a:r>
            <a:br>
              <a:rPr lang="es-VE" sz="4000" b="1" dirty="0" smtClean="0">
                <a:solidFill>
                  <a:srgbClr val="006225"/>
                </a:solidFill>
              </a:rPr>
            </a:br>
            <a:r>
              <a:rPr lang="es-VE" sz="4000" b="1" dirty="0" smtClean="0">
                <a:solidFill>
                  <a:srgbClr val="006225"/>
                </a:solidFill>
              </a:rPr>
              <a:t/>
            </a:r>
            <a:br>
              <a:rPr lang="es-VE" sz="4000" b="1" dirty="0" smtClean="0">
                <a:solidFill>
                  <a:srgbClr val="006225"/>
                </a:solidFill>
              </a:rPr>
            </a:br>
            <a:r>
              <a:rPr lang="es-VE" dirty="0" smtClean="0">
                <a:latin typeface="Calibri" pitchFamily="34" charset="0"/>
              </a:rPr>
              <a:t/>
            </a:r>
            <a:br>
              <a:rPr lang="es-VE" dirty="0" smtClean="0">
                <a:latin typeface="Calibri" pitchFamily="34" charset="0"/>
              </a:rPr>
            </a:br>
            <a:endParaRPr lang="es-VE" b="1" dirty="0">
              <a:solidFill>
                <a:srgbClr val="006225"/>
              </a:solidFill>
            </a:endParaRPr>
          </a:p>
        </p:txBody>
      </p:sp>
      <p:pic>
        <p:nvPicPr>
          <p:cNvPr id="15" name="Picture 10" descr="C:\Users\origw7x64\Downloads\20141016_170821 (2).jpg"/>
          <p:cNvPicPr>
            <a:picLocks noChangeAspect="1" noChangeArrowheads="1"/>
          </p:cNvPicPr>
          <p:nvPr/>
        </p:nvPicPr>
        <p:blipFill>
          <a:blip r:embed="rId4" cstate="print"/>
          <a:srcRect/>
          <a:stretch>
            <a:fillRect/>
          </a:stretch>
        </p:blipFill>
        <p:spPr bwMode="auto">
          <a:xfrm>
            <a:off x="899592" y="3645024"/>
            <a:ext cx="3456384" cy="1944216"/>
          </a:xfrm>
          <a:prstGeom prst="rect">
            <a:avLst/>
          </a:prstGeom>
          <a:noFill/>
        </p:spPr>
      </p:pic>
      <p:pic>
        <p:nvPicPr>
          <p:cNvPr id="16" name="15 Imagen" descr="1800465_10152476212758391_4134571015782072011_n.jpg"/>
          <p:cNvPicPr>
            <a:picLocks noChangeAspect="1"/>
          </p:cNvPicPr>
          <p:nvPr/>
        </p:nvPicPr>
        <p:blipFill>
          <a:blip r:embed="rId5" cstate="print"/>
          <a:stretch>
            <a:fillRect/>
          </a:stretch>
        </p:blipFill>
        <p:spPr>
          <a:xfrm>
            <a:off x="5112060" y="3645024"/>
            <a:ext cx="2988332" cy="1992221"/>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1" name="Rectangle 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670550" algn="l"/>
              </a:tabLst>
            </a:pPr>
            <a:r>
              <a:rPr kumimoji="0" lang="es-VE" sz="1400" b="0" i="0" u="none" strike="noStrike" cap="none" normalizeH="0" baseline="0" smtClean="0">
                <a:ln>
                  <a:noFill/>
                </a:ln>
                <a:solidFill>
                  <a:schemeClr val="tx1"/>
                </a:solidFill>
                <a:effectLst/>
                <a:latin typeface="Arial" pitchFamily="34" charset="0"/>
                <a:ea typeface="Times New Roman" pitchFamily="18" charset="0"/>
              </a:rPr>
              <a:t> </a:t>
            </a:r>
            <a:endParaRPr kumimoji="0" lang="es-ES" sz="10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670550" algn="l"/>
              </a:tabLst>
            </a:pPr>
            <a:r>
              <a:rPr kumimoji="0" lang="es-VE" sz="1400" b="0" i="0" u="none" strike="noStrike" cap="none" normalizeH="0" baseline="0" smtClean="0">
                <a:ln>
                  <a:noFill/>
                </a:ln>
                <a:solidFill>
                  <a:schemeClr val="tx1"/>
                </a:solidFill>
                <a:effectLst/>
                <a:latin typeface="Arial" pitchFamily="34" charset="0"/>
                <a:ea typeface="Times New Roman" pitchFamily="18" charset="0"/>
              </a:rPr>
              <a:t>	</a:t>
            </a:r>
            <a:endParaRPr kumimoji="0" lang="es-ES" sz="10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670550" algn="l"/>
              </a:tabLst>
            </a:pPr>
            <a:endParaRPr kumimoji="0" lang="es-ES" sz="1800" b="0" i="0" u="none" strike="noStrike" cap="none" normalizeH="0" baseline="0" smtClean="0">
              <a:ln>
                <a:noFill/>
              </a:ln>
              <a:solidFill>
                <a:schemeClr val="tx1"/>
              </a:solidFill>
              <a:effectLst/>
              <a:latin typeface="Arial" pitchFamily="34" charset="0"/>
            </a:endParaRPr>
          </a:p>
        </p:txBody>
      </p:sp>
      <p:pic>
        <p:nvPicPr>
          <p:cNvPr id="43"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4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sp>
        <p:nvSpPr>
          <p:cNvPr id="48" name="1 Título"/>
          <p:cNvSpPr txBox="1">
            <a:spLocks/>
          </p:cNvSpPr>
          <p:nvPr/>
        </p:nvSpPr>
        <p:spPr>
          <a:xfrm>
            <a:off x="161764" y="404664"/>
            <a:ext cx="8820472" cy="1143000"/>
          </a:xfrm>
          <a:prstGeom prst="rect">
            <a:avLst/>
          </a:prstGeom>
        </p:spPr>
        <p:txBody>
          <a:bodyPr vert="horz" lIns="45720" rIns="4572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VE" sz="2800" b="1" cap="all" dirty="0" smtClean="0">
                <a:ln w="5000" cmpd="sng">
                  <a:noFill/>
                  <a:prstDash val="solid"/>
                </a:ln>
                <a:solidFill>
                  <a:srgbClr val="006220"/>
                </a:solidFill>
                <a:effectLst>
                  <a:outerShdw blurRad="38100" dist="38100" dir="2700000" algn="tl">
                    <a:srgbClr val="000000">
                      <a:alpha val="43137"/>
                    </a:srgbClr>
                  </a:outerShdw>
                </a:effectLst>
                <a:latin typeface="+mj-lt"/>
                <a:ea typeface="+mj-ea"/>
                <a:cs typeface="+mj-cs"/>
              </a:rPr>
              <a:t>ACTIVIDADES PARA DESARROLLAR EN GRUPOS Y EN MESAS DE TRABAJO</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VE" sz="2800" b="1" i="0" u="none" strike="noStrike" kern="1200" cap="all" spc="0" normalizeH="0" baseline="0" noProof="0" dirty="0">
              <a:ln w="5000" cmpd="sng">
                <a:noFill/>
                <a:prstDash val="solid"/>
              </a:ln>
              <a:solidFill>
                <a:srgbClr val="006220"/>
              </a:solidFill>
              <a:effectLst>
                <a:outerShdw blurRad="38100" dist="38100" dir="2700000" algn="tl">
                  <a:srgbClr val="000000">
                    <a:alpha val="43137"/>
                  </a:srgbClr>
                </a:outerShdw>
              </a:effectLst>
              <a:uLnTx/>
              <a:uFillTx/>
              <a:latin typeface="+mj-lt"/>
              <a:ea typeface="+mj-ea"/>
              <a:cs typeface="+mj-cs"/>
            </a:endParaRPr>
          </a:p>
        </p:txBody>
      </p:sp>
      <p:sp>
        <p:nvSpPr>
          <p:cNvPr id="7" name="2 Marcador de texto"/>
          <p:cNvSpPr txBox="1">
            <a:spLocks/>
          </p:cNvSpPr>
          <p:nvPr/>
        </p:nvSpPr>
        <p:spPr>
          <a:xfrm>
            <a:off x="1187624" y="4077072"/>
            <a:ext cx="6629400" cy="2016224"/>
          </a:xfrm>
          <a:prstGeom prst="rect">
            <a:avLst/>
          </a:prstGeom>
        </p:spPr>
        <p:txBody>
          <a:bodyPr vert="horz" tIns="0" rIns="45720" bIns="0" anchor="b">
            <a:noAutofit/>
          </a:bodyPr>
          <a:lstStyle/>
          <a:p>
            <a:pPr marL="0" marR="0" lvl="0" indent="0" algn="just"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s-VE" sz="1600" b="0" i="0" u="none" strike="noStrike" kern="1200" cap="none" spc="0" normalizeH="0" baseline="0" noProof="0" dirty="0" smtClean="0">
                <a:ln>
                  <a:noFill/>
                </a:ln>
                <a:solidFill>
                  <a:schemeClr val="tx1"/>
                </a:solidFill>
                <a:effectLst/>
                <a:uLnTx/>
                <a:uFillTx/>
                <a:latin typeface="Calibri" pitchFamily="34" charset="0"/>
                <a:ea typeface="+mn-ea"/>
                <a:cs typeface="+mn-cs"/>
              </a:rPr>
              <a:t>1.- INTERPRETAR</a:t>
            </a:r>
            <a:r>
              <a:rPr kumimoji="0" lang="es-VE" sz="1600" b="0" i="0" u="none" strike="noStrike" kern="1200" cap="none" spc="0" normalizeH="0" noProof="0" dirty="0" smtClean="0">
                <a:ln>
                  <a:noFill/>
                </a:ln>
                <a:solidFill>
                  <a:schemeClr val="tx1"/>
                </a:solidFill>
                <a:effectLst/>
                <a:uLnTx/>
                <a:uFillTx/>
                <a:latin typeface="Calibri" pitchFamily="34" charset="0"/>
                <a:ea typeface="+mn-ea"/>
                <a:cs typeface="+mn-cs"/>
              </a:rPr>
              <a:t> Y COMPARTIR </a:t>
            </a:r>
          </a:p>
          <a:p>
            <a:pPr marL="0" marR="0" lvl="0" indent="0" algn="just"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es-VE" sz="1600" b="0" i="0" u="none" strike="noStrike" kern="1200" cap="none" spc="0" normalizeH="0" noProof="0" dirty="0" smtClean="0">
              <a:ln>
                <a:noFill/>
              </a:ln>
              <a:solidFill>
                <a:schemeClr val="tx1"/>
              </a:solidFill>
              <a:effectLst/>
              <a:uLnTx/>
              <a:uFillTx/>
              <a:latin typeface="Calibri" pitchFamily="34" charset="0"/>
              <a:ea typeface="+mn-ea"/>
              <a:cs typeface="+mn-cs"/>
            </a:endParaRPr>
          </a:p>
          <a:p>
            <a:pPr marL="0" marR="0" lvl="0" indent="0" algn="just"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lang="es-VE" sz="1600" dirty="0" smtClean="0">
                <a:latin typeface="Calibri" pitchFamily="34" charset="0"/>
              </a:rPr>
              <a:t>Organizados en grupo analicen e interpreten, a la luz de los compartido en la sesión anterior y de su propia experiencia y percepción, el significado de las siguientes frases (1 frase por grupo):</a:t>
            </a:r>
          </a:p>
          <a:p>
            <a:pPr marL="0" marR="0" lvl="0" indent="0" algn="just"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lang="es-VE" sz="1600" dirty="0" smtClean="0">
              <a:latin typeface="Calibri" pitchFamily="34" charset="0"/>
            </a:endParaRPr>
          </a:p>
          <a:p>
            <a:pPr marL="0" marR="0" lvl="0" indent="0" algn="just" defTabSz="914400" rtl="0" eaLnBrk="1" fontAlgn="auto" latinLnBrk="0" hangingPunct="1">
              <a:lnSpc>
                <a:spcPct val="100000"/>
              </a:lnSpc>
              <a:spcBef>
                <a:spcPct val="20000"/>
              </a:spcBef>
              <a:spcAft>
                <a:spcPts val="0"/>
              </a:spcAft>
              <a:buClr>
                <a:schemeClr val="accent1"/>
              </a:buClr>
              <a:buSzPct val="80000"/>
              <a:buFont typeface="Wingdings" pitchFamily="2" charset="2"/>
              <a:buChar char="ü"/>
              <a:tabLst/>
              <a:defRPr/>
            </a:pPr>
            <a:r>
              <a:rPr lang="es-VE" sz="1600" dirty="0" smtClean="0">
                <a:latin typeface="Calibri" pitchFamily="34" charset="0"/>
              </a:rPr>
              <a:t> Lo que le esta pasando a nuestra casa</a:t>
            </a:r>
          </a:p>
          <a:p>
            <a:pPr lvl="0" algn="just">
              <a:spcBef>
                <a:spcPct val="20000"/>
              </a:spcBef>
              <a:buClr>
                <a:schemeClr val="accent1"/>
              </a:buClr>
              <a:buSzPct val="80000"/>
              <a:buFont typeface="Wingdings" pitchFamily="2" charset="2"/>
              <a:buChar char="ü"/>
            </a:pPr>
            <a:r>
              <a:rPr lang="es-VE" sz="1600" dirty="0" smtClean="0">
                <a:latin typeface="Calibri" pitchFamily="34" charset="0"/>
              </a:rPr>
              <a:t>Reconciliación con la creación</a:t>
            </a:r>
          </a:p>
          <a:p>
            <a:pPr algn="just">
              <a:spcBef>
                <a:spcPct val="20000"/>
              </a:spcBef>
              <a:buClr>
                <a:schemeClr val="accent1"/>
              </a:buClr>
              <a:buSzPct val="80000"/>
              <a:buFont typeface="Wingdings" pitchFamily="2" charset="2"/>
              <a:buChar char="ü"/>
            </a:pPr>
            <a:r>
              <a:rPr lang="es-VE" sz="1600" dirty="0" smtClean="0">
                <a:latin typeface="Calibri" pitchFamily="34" charset="0"/>
              </a:rPr>
              <a:t> Apostar por otro estilo de vida</a:t>
            </a:r>
          </a:p>
          <a:p>
            <a:pPr marL="0" marR="0" lvl="0" indent="0" algn="just" defTabSz="914400" rtl="0" eaLnBrk="1" fontAlgn="auto" latinLnBrk="0" hangingPunct="1">
              <a:lnSpc>
                <a:spcPct val="100000"/>
              </a:lnSpc>
              <a:spcBef>
                <a:spcPct val="20000"/>
              </a:spcBef>
              <a:spcAft>
                <a:spcPts val="0"/>
              </a:spcAft>
              <a:buClr>
                <a:schemeClr val="accent1"/>
              </a:buClr>
              <a:buSzPct val="80000"/>
              <a:buFont typeface="Wingdings" pitchFamily="2" charset="2"/>
              <a:buChar char="ü"/>
              <a:tabLst/>
              <a:defRPr/>
            </a:pPr>
            <a:r>
              <a:rPr lang="es-VE" sz="1600" dirty="0" smtClean="0">
                <a:latin typeface="Calibri" pitchFamily="34" charset="0"/>
              </a:rPr>
              <a:t>Sanar a un mundo herido</a:t>
            </a:r>
          </a:p>
          <a:p>
            <a:pPr lvl="0" algn="just">
              <a:spcBef>
                <a:spcPct val="20000"/>
              </a:spcBef>
              <a:buClr>
                <a:schemeClr val="accent1"/>
              </a:buClr>
              <a:buSzPct val="80000"/>
              <a:buFont typeface="Wingdings" pitchFamily="2" charset="2"/>
              <a:buChar char="ü"/>
            </a:pPr>
            <a:r>
              <a:rPr lang="es-VE" sz="1600" dirty="0" smtClean="0">
                <a:latin typeface="Calibri" pitchFamily="34" charset="0"/>
              </a:rPr>
              <a:t> El cuidado de la Casa Común</a:t>
            </a:r>
          </a:p>
          <a:p>
            <a:pPr lvl="0" algn="just">
              <a:spcBef>
                <a:spcPct val="20000"/>
              </a:spcBef>
              <a:buClr>
                <a:schemeClr val="accent1"/>
              </a:buClr>
              <a:buSzPct val="80000"/>
              <a:buFont typeface="Wingdings" pitchFamily="2" charset="2"/>
              <a:buChar char="ü"/>
            </a:pPr>
            <a:endParaRPr lang="es-VE" sz="1600" dirty="0" smtClean="0">
              <a:latin typeface="Calibri" pitchFamily="34" charset="0"/>
            </a:endParaRPr>
          </a:p>
          <a:p>
            <a:pPr lvl="0" algn="just">
              <a:spcBef>
                <a:spcPct val="20000"/>
              </a:spcBef>
              <a:buClr>
                <a:schemeClr val="accent1"/>
              </a:buClr>
              <a:buSzPct val="80000"/>
            </a:pPr>
            <a:r>
              <a:rPr lang="es-VE" sz="1600" dirty="0" smtClean="0">
                <a:latin typeface="Calibri" pitchFamily="34" charset="0"/>
              </a:rPr>
              <a:t>Tiempo de trabajo 5 min en mesas. Una vez culminado el trabajo, un representante del grupo presenta el resultado en 3 minutos</a:t>
            </a:r>
          </a:p>
          <a:p>
            <a:pPr marL="0" marR="0" lvl="0" indent="0" algn="just" defTabSz="914400" rtl="0" eaLnBrk="1" fontAlgn="auto" latinLnBrk="0" hangingPunct="1">
              <a:lnSpc>
                <a:spcPct val="100000"/>
              </a:lnSpc>
              <a:spcBef>
                <a:spcPct val="20000"/>
              </a:spcBef>
              <a:spcAft>
                <a:spcPts val="0"/>
              </a:spcAft>
              <a:buClr>
                <a:schemeClr val="accent1"/>
              </a:buClr>
              <a:buSzPct val="80000"/>
              <a:buFont typeface="Wingdings" pitchFamily="2" charset="2"/>
              <a:buChar char="ü"/>
              <a:tabLst/>
              <a:defRPr/>
            </a:pPr>
            <a:endParaRPr lang="es-VE" sz="1600" baseline="0" dirty="0" smtClean="0">
              <a:latin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1" name="Rectangle 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670550" algn="l"/>
              </a:tabLst>
            </a:pPr>
            <a:r>
              <a:rPr kumimoji="0" lang="es-VE" sz="1400" b="0" i="0" u="none" strike="noStrike" cap="none" normalizeH="0" baseline="0" smtClean="0">
                <a:ln>
                  <a:noFill/>
                </a:ln>
                <a:solidFill>
                  <a:schemeClr val="tx1"/>
                </a:solidFill>
                <a:effectLst/>
                <a:latin typeface="Arial" pitchFamily="34" charset="0"/>
                <a:ea typeface="Times New Roman" pitchFamily="18" charset="0"/>
              </a:rPr>
              <a:t> </a:t>
            </a:r>
            <a:endParaRPr kumimoji="0" lang="es-ES" sz="10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670550" algn="l"/>
              </a:tabLst>
            </a:pPr>
            <a:r>
              <a:rPr kumimoji="0" lang="es-VE" sz="1400" b="0" i="0" u="none" strike="noStrike" cap="none" normalizeH="0" baseline="0" smtClean="0">
                <a:ln>
                  <a:noFill/>
                </a:ln>
                <a:solidFill>
                  <a:schemeClr val="tx1"/>
                </a:solidFill>
                <a:effectLst/>
                <a:latin typeface="Arial" pitchFamily="34" charset="0"/>
                <a:ea typeface="Times New Roman" pitchFamily="18" charset="0"/>
              </a:rPr>
              <a:t>	</a:t>
            </a:r>
            <a:endParaRPr kumimoji="0" lang="es-ES" sz="10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670550" algn="l"/>
              </a:tabLst>
            </a:pPr>
            <a:endParaRPr kumimoji="0" lang="es-ES" sz="1800" b="0" i="0" u="none" strike="noStrike" cap="none" normalizeH="0" baseline="0" smtClean="0">
              <a:ln>
                <a:noFill/>
              </a:ln>
              <a:solidFill>
                <a:schemeClr val="tx1"/>
              </a:solidFill>
              <a:effectLst/>
              <a:latin typeface="Arial" pitchFamily="34" charset="0"/>
            </a:endParaRPr>
          </a:p>
        </p:txBody>
      </p:sp>
      <p:pic>
        <p:nvPicPr>
          <p:cNvPr id="43"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4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sp>
        <p:nvSpPr>
          <p:cNvPr id="48" name="1 Título"/>
          <p:cNvSpPr txBox="1">
            <a:spLocks/>
          </p:cNvSpPr>
          <p:nvPr/>
        </p:nvSpPr>
        <p:spPr>
          <a:xfrm>
            <a:off x="161764" y="404664"/>
            <a:ext cx="8820472" cy="1143000"/>
          </a:xfrm>
          <a:prstGeom prst="rect">
            <a:avLst/>
          </a:prstGeom>
        </p:spPr>
        <p:txBody>
          <a:bodyPr vert="horz" lIns="45720" rIns="4572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VE" sz="2800" b="1" cap="all" dirty="0" smtClean="0">
                <a:ln w="5000" cmpd="sng">
                  <a:noFill/>
                  <a:prstDash val="solid"/>
                </a:ln>
                <a:solidFill>
                  <a:srgbClr val="006220"/>
                </a:solidFill>
                <a:effectLst>
                  <a:outerShdw blurRad="38100" dist="38100" dir="2700000" algn="tl">
                    <a:srgbClr val="000000">
                      <a:alpha val="43137"/>
                    </a:srgbClr>
                  </a:outerShdw>
                </a:effectLst>
                <a:latin typeface="+mj-lt"/>
                <a:ea typeface="+mj-ea"/>
                <a:cs typeface="+mj-cs"/>
              </a:rPr>
              <a:t>ACTIVIDADES PARA DESARROLLAR EN GRUPOS Y EN MESAS DE TRABAJO</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VE" sz="2800" b="1" i="0" u="none" strike="noStrike" kern="1200" cap="all" spc="0" normalizeH="0" baseline="0" noProof="0" dirty="0">
              <a:ln w="5000" cmpd="sng">
                <a:noFill/>
                <a:prstDash val="solid"/>
              </a:ln>
              <a:solidFill>
                <a:srgbClr val="006220"/>
              </a:solidFill>
              <a:effectLst>
                <a:outerShdw blurRad="38100" dist="38100" dir="2700000" algn="tl">
                  <a:srgbClr val="000000">
                    <a:alpha val="43137"/>
                  </a:srgbClr>
                </a:outerShdw>
              </a:effectLst>
              <a:uLnTx/>
              <a:uFillTx/>
              <a:latin typeface="+mj-lt"/>
              <a:ea typeface="+mj-ea"/>
              <a:cs typeface="+mj-cs"/>
            </a:endParaRPr>
          </a:p>
        </p:txBody>
      </p:sp>
      <p:sp>
        <p:nvSpPr>
          <p:cNvPr id="7" name="2 Marcador de texto"/>
          <p:cNvSpPr txBox="1">
            <a:spLocks/>
          </p:cNvSpPr>
          <p:nvPr/>
        </p:nvSpPr>
        <p:spPr>
          <a:xfrm>
            <a:off x="467544" y="4437112"/>
            <a:ext cx="8352928" cy="2016224"/>
          </a:xfrm>
          <a:prstGeom prst="rect">
            <a:avLst/>
          </a:prstGeom>
        </p:spPr>
        <p:txBody>
          <a:bodyPr vert="horz" tIns="0" rIns="45720" bIns="0" anchor="b">
            <a:noAutofit/>
          </a:bodyPr>
          <a:lstStyle/>
          <a:p>
            <a:pPr marL="0" marR="0" lvl="0" indent="0" algn="just"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s-VE" sz="1600" b="0" i="0" u="none" strike="noStrike" kern="1200" cap="none" spc="0" normalizeH="0" baseline="0" noProof="0" dirty="0" smtClean="0">
                <a:ln>
                  <a:noFill/>
                </a:ln>
                <a:solidFill>
                  <a:schemeClr val="tx1"/>
                </a:solidFill>
                <a:effectLst/>
                <a:uLnTx/>
                <a:uFillTx/>
                <a:latin typeface="Calibri" pitchFamily="34" charset="0"/>
                <a:ea typeface="+mn-ea"/>
                <a:cs typeface="+mn-cs"/>
              </a:rPr>
              <a:t>2.- IDENTIFICANDO</a:t>
            </a:r>
            <a:r>
              <a:rPr kumimoji="0" lang="es-VE" sz="1600" b="0" i="0" u="none" strike="noStrike" kern="1200" cap="none" spc="0" normalizeH="0" noProof="0" dirty="0" smtClean="0">
                <a:ln>
                  <a:noFill/>
                </a:ln>
                <a:solidFill>
                  <a:schemeClr val="tx1"/>
                </a:solidFill>
                <a:effectLst/>
                <a:uLnTx/>
                <a:uFillTx/>
                <a:latin typeface="Calibri" pitchFamily="34" charset="0"/>
                <a:ea typeface="+mn-ea"/>
                <a:cs typeface="+mn-cs"/>
              </a:rPr>
              <a:t> INICIATIVAS PARA CONTRIBUIR AL CUIDADO DE LA CASA COMUN</a:t>
            </a:r>
          </a:p>
          <a:p>
            <a:pPr marL="0" marR="0" lvl="0" indent="0" algn="just"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es-VE" sz="1600" b="0" i="0" u="none" strike="noStrike" kern="1200" cap="none" spc="0" normalizeH="0" noProof="0" dirty="0" smtClean="0">
              <a:ln>
                <a:noFill/>
              </a:ln>
              <a:solidFill>
                <a:schemeClr val="tx1"/>
              </a:solidFill>
              <a:effectLst/>
              <a:uLnTx/>
              <a:uFillTx/>
              <a:latin typeface="Calibri" pitchFamily="34" charset="0"/>
              <a:ea typeface="+mn-ea"/>
              <a:cs typeface="+mn-cs"/>
            </a:endParaRPr>
          </a:p>
          <a:p>
            <a:pPr marL="0" marR="0" lvl="0" indent="0" algn="just"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lang="es-VE" sz="1600" dirty="0" smtClean="0">
                <a:latin typeface="Calibri" pitchFamily="34" charset="0"/>
              </a:rPr>
              <a:t>Organizados en grupo identifiquen y caractericen al menos una iniciativa para contribuir al cuidado de la casa común, desde nuestras funciones e instituciones relacionadas con la educación.</a:t>
            </a:r>
          </a:p>
          <a:p>
            <a:pPr marL="0" marR="0" lvl="0" indent="0" algn="just"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lang="es-VE" sz="1600" dirty="0" smtClean="0">
                <a:latin typeface="Calibri" pitchFamily="34" charset="0"/>
              </a:rPr>
              <a:t>Cada grupo debiese elaborar una respuesta que considere los siguientes elementos:</a:t>
            </a:r>
          </a:p>
          <a:p>
            <a:pPr marL="0" marR="0" lvl="0" indent="0" algn="just"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lang="es-VE" sz="1600" dirty="0" smtClean="0">
              <a:latin typeface="Calibri" pitchFamily="34" charset="0"/>
            </a:endParaRPr>
          </a:p>
          <a:p>
            <a:pPr marL="0" marR="0" lvl="0" indent="0" algn="just"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lang="es-VE" sz="1600" dirty="0" smtClean="0">
                <a:latin typeface="Calibri" pitchFamily="34" charset="0"/>
              </a:rPr>
              <a:t>1.- Titulo de la iniciativa</a:t>
            </a:r>
          </a:p>
          <a:p>
            <a:pPr marL="0" marR="0" lvl="0" indent="0" algn="just"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lang="es-VE" sz="1600" dirty="0" smtClean="0">
                <a:latin typeface="Calibri" pitchFamily="34" charset="0"/>
              </a:rPr>
              <a:t>2. Párrafo explicativo de la iniciativa</a:t>
            </a:r>
          </a:p>
          <a:p>
            <a:pPr marL="0" marR="0" lvl="0" indent="0" algn="just"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lang="es-VE" sz="1600" dirty="0" smtClean="0">
                <a:latin typeface="Calibri" pitchFamily="34" charset="0"/>
              </a:rPr>
              <a:t>3. Responder las siguientes preguntas:</a:t>
            </a:r>
          </a:p>
          <a:p>
            <a:pPr marL="0" marR="0" lvl="0" indent="0" algn="just"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lang="es-VE" sz="1600" dirty="0" smtClean="0">
              <a:latin typeface="Calibri" pitchFamily="34" charset="0"/>
            </a:endParaRPr>
          </a:p>
          <a:p>
            <a:pPr lvl="1">
              <a:spcBef>
                <a:spcPct val="20000"/>
              </a:spcBef>
              <a:buClr>
                <a:schemeClr val="accent1"/>
              </a:buClr>
              <a:buSzPct val="80000"/>
              <a:buFont typeface="Wingdings 2"/>
              <a:buNone/>
            </a:pPr>
            <a:r>
              <a:rPr lang="es-VE" sz="1400" dirty="0" smtClean="0">
                <a:latin typeface="Calibri" pitchFamily="34" charset="0"/>
              </a:rPr>
              <a:t>a) ¿Con cuales causas de la crisis ecológica se conecta la iniciativa?</a:t>
            </a:r>
          </a:p>
          <a:p>
            <a:pPr lvl="1">
              <a:spcBef>
                <a:spcPct val="20000"/>
              </a:spcBef>
              <a:buClr>
                <a:schemeClr val="accent1"/>
              </a:buClr>
              <a:buSzPct val="80000"/>
              <a:buFont typeface="Wingdings 2"/>
              <a:buNone/>
            </a:pPr>
            <a:r>
              <a:rPr lang="es-VE" sz="1400" dirty="0" smtClean="0">
                <a:latin typeface="Calibri" pitchFamily="34" charset="0"/>
              </a:rPr>
              <a:t>b) ¿Con cuales problemas ambientales se relaciona?</a:t>
            </a:r>
          </a:p>
          <a:p>
            <a:pPr lvl="1">
              <a:spcBef>
                <a:spcPct val="20000"/>
              </a:spcBef>
              <a:buClr>
                <a:schemeClr val="accent1"/>
              </a:buClr>
              <a:buSzPct val="80000"/>
              <a:buFont typeface="Wingdings 2"/>
              <a:buNone/>
            </a:pPr>
            <a:r>
              <a:rPr lang="es-VE" sz="1400" dirty="0" smtClean="0">
                <a:latin typeface="Calibri" pitchFamily="34" charset="0"/>
              </a:rPr>
              <a:t>c) ¿Como contribuye a la formación de un ciudadano consciente y responsable??</a:t>
            </a:r>
          </a:p>
          <a:p>
            <a:pPr lvl="1">
              <a:spcBef>
                <a:spcPct val="20000"/>
              </a:spcBef>
              <a:buClr>
                <a:schemeClr val="accent1"/>
              </a:buClr>
              <a:buSzPct val="80000"/>
              <a:buFont typeface="Wingdings 2"/>
              <a:buNone/>
            </a:pPr>
            <a:r>
              <a:rPr lang="es-VE" sz="1400" dirty="0" smtClean="0">
                <a:latin typeface="Calibri" pitchFamily="34" charset="0"/>
              </a:rPr>
              <a:t>d) ¿Como contribuye al cuidado de la Casa Común?</a:t>
            </a:r>
          </a:p>
          <a:p>
            <a:pPr lvl="0" algn="just">
              <a:spcBef>
                <a:spcPct val="20000"/>
              </a:spcBef>
              <a:buClr>
                <a:schemeClr val="accent1"/>
              </a:buClr>
              <a:buSzPct val="80000"/>
            </a:pPr>
            <a:endParaRPr lang="es-VE" sz="1600" dirty="0" smtClean="0">
              <a:latin typeface="Calibri" pitchFamily="34" charset="0"/>
            </a:endParaRPr>
          </a:p>
          <a:p>
            <a:pPr lvl="0" algn="just">
              <a:spcBef>
                <a:spcPct val="20000"/>
              </a:spcBef>
              <a:buClr>
                <a:schemeClr val="accent1"/>
              </a:buClr>
              <a:buSzPct val="80000"/>
            </a:pPr>
            <a:r>
              <a:rPr lang="es-VE" sz="1600" dirty="0" smtClean="0">
                <a:latin typeface="Calibri" pitchFamily="34" charset="0"/>
              </a:rPr>
              <a:t>Tiempo de trabajo 15 min en mesas. Una vez culminado el trabajo, un representante del grupo presenta el resultado en 5 minutos</a:t>
            </a:r>
            <a:endParaRPr lang="es-VE" sz="1600" baseline="0" dirty="0" smtClean="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Documents and Settings\LLAYAMEN\Mis documentos\Luis Rafael\JAUCAB\III JAUCAB 2013\afichesylogosactualizados\Afiche v1.jpg"/>
          <p:cNvPicPr>
            <a:picLocks noChangeAspect="1" noChangeArrowheads="1"/>
          </p:cNvPicPr>
          <p:nvPr/>
        </p:nvPicPr>
        <p:blipFill>
          <a:blip r:embed="rId3" cstate="print"/>
          <a:srcRect l="5371" t="88476" r="5139" b="10597"/>
          <a:stretch>
            <a:fillRect/>
          </a:stretch>
        </p:blipFill>
        <p:spPr bwMode="auto">
          <a:xfrm>
            <a:off x="0" y="206642"/>
            <a:ext cx="9144000" cy="54006"/>
          </a:xfrm>
          <a:prstGeom prst="rect">
            <a:avLst/>
          </a:prstGeom>
          <a:noFill/>
        </p:spPr>
      </p:pic>
      <p:pic>
        <p:nvPicPr>
          <p:cNvPr id="4" name="Picture 4" descr="D:\Documents and Settings\LLAYAMEN\Mis documentos\Luis Rafael\JAUCAB\III JAUCAB 2013\afichesylogosactualizados\Afiche v1.jpg"/>
          <p:cNvPicPr>
            <a:picLocks noChangeAspect="1" noChangeArrowheads="1"/>
          </p:cNvPicPr>
          <p:nvPr/>
        </p:nvPicPr>
        <p:blipFill>
          <a:blip r:embed="rId3" cstate="print"/>
          <a:srcRect l="5371" t="88476" r="5139" b="10597"/>
          <a:stretch>
            <a:fillRect/>
          </a:stretch>
        </p:blipFill>
        <p:spPr bwMode="auto">
          <a:xfrm>
            <a:off x="0" y="6615354"/>
            <a:ext cx="9144000" cy="54006"/>
          </a:xfrm>
          <a:prstGeom prst="rect">
            <a:avLst/>
          </a:prstGeom>
          <a:noFill/>
        </p:spPr>
      </p:pic>
      <p:pic>
        <p:nvPicPr>
          <p:cNvPr id="5" name="Picture 2" descr="D:\DATA_USUARIO\Documentos\Luis Rafael\DSAmb\Logo DSAMB completo.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44286" y="332656"/>
            <a:ext cx="2999714" cy="614214"/>
          </a:xfrm>
          <a:prstGeom prst="rect">
            <a:avLst/>
          </a:prstGeom>
          <a:noFill/>
        </p:spPr>
      </p:pic>
      <p:sp>
        <p:nvSpPr>
          <p:cNvPr id="8" name="1 Título"/>
          <p:cNvSpPr>
            <a:spLocks noGrp="1"/>
          </p:cNvSpPr>
          <p:nvPr>
            <p:ph type="title"/>
          </p:nvPr>
        </p:nvSpPr>
        <p:spPr>
          <a:xfrm>
            <a:off x="838200" y="701824"/>
            <a:ext cx="7467600" cy="1143000"/>
          </a:xfrm>
        </p:spPr>
        <p:txBody>
          <a:bodyPr/>
          <a:lstStyle/>
          <a:p>
            <a:pPr algn="ctr"/>
            <a:r>
              <a:rPr lang="es-VE" sz="4000" b="1" dirty="0" smtClean="0">
                <a:solidFill>
                  <a:srgbClr val="006225"/>
                </a:solidFill>
              </a:rPr>
              <a:t>LOS PROBLEMAS AMBIENTALES</a:t>
            </a:r>
            <a:endParaRPr lang="es-VE" b="1" dirty="0">
              <a:solidFill>
                <a:srgbClr val="006225"/>
              </a:solidFill>
            </a:endParaRPr>
          </a:p>
        </p:txBody>
      </p:sp>
      <p:sp>
        <p:nvSpPr>
          <p:cNvPr id="9" name="2 Marcador de contenido"/>
          <p:cNvSpPr txBox="1">
            <a:spLocks/>
          </p:cNvSpPr>
          <p:nvPr/>
        </p:nvSpPr>
        <p:spPr>
          <a:xfrm>
            <a:off x="262136" y="1988840"/>
            <a:ext cx="4597896" cy="3484984"/>
          </a:xfrm>
          <a:prstGeom prst="rect">
            <a:avLst/>
          </a:prstGeom>
        </p:spPr>
        <p:txBody>
          <a:bodyPr/>
          <a:lstStyle/>
          <a:p>
            <a:pPr marL="420624" marR="0" lvl="0" indent="-384048" algn="l" defTabSz="914400" rtl="0" eaLnBrk="1" fontAlgn="auto" latinLnBrk="0" hangingPunct="1">
              <a:lnSpc>
                <a:spcPct val="100000"/>
              </a:lnSpc>
              <a:spcBef>
                <a:spcPct val="20000"/>
              </a:spcBef>
              <a:spcAft>
                <a:spcPts val="0"/>
              </a:spcAft>
              <a:buClr>
                <a:srgbClr val="006220"/>
              </a:buClr>
              <a:buSzPct val="80000"/>
              <a:buFont typeface="Wingdings 2"/>
              <a:buChar char=""/>
              <a:tabLst/>
              <a:defRPr/>
            </a:pPr>
            <a:r>
              <a:rPr lang="es-VE" sz="2400" b="1" dirty="0" smtClean="0">
                <a:latin typeface="+mj-lt"/>
              </a:rPr>
              <a:t>Agotamiento de recursos naturales</a:t>
            </a:r>
            <a:endParaRPr kumimoji="0" lang="es-VE" sz="2400" b="1" i="0" u="none" strike="noStrike" kern="1200" cap="none" spc="0" normalizeH="0" baseline="0" noProof="0" dirty="0" smtClean="0">
              <a:ln>
                <a:noFill/>
              </a:ln>
              <a:solidFill>
                <a:schemeClr val="tx1"/>
              </a:solidFill>
              <a:effectLst/>
              <a:uLnTx/>
              <a:uFillTx/>
              <a:latin typeface="+mj-lt"/>
              <a:ea typeface="+mn-ea"/>
              <a:cs typeface="+mn-cs"/>
            </a:endParaRPr>
          </a:p>
          <a:p>
            <a:pPr marL="420624" marR="0" lvl="0" indent="-384048" algn="l" defTabSz="914400" rtl="0" eaLnBrk="1" fontAlgn="auto" latinLnBrk="0" hangingPunct="1">
              <a:lnSpc>
                <a:spcPct val="100000"/>
              </a:lnSpc>
              <a:spcBef>
                <a:spcPct val="20000"/>
              </a:spcBef>
              <a:spcAft>
                <a:spcPts val="0"/>
              </a:spcAft>
              <a:buClr>
                <a:srgbClr val="006220"/>
              </a:buClr>
              <a:buSzPct val="80000"/>
              <a:buFont typeface="Wingdings 2"/>
              <a:buChar char=""/>
              <a:tabLst/>
              <a:defRPr/>
            </a:pPr>
            <a:r>
              <a:rPr kumimoji="0" lang="es-VE" sz="2400" i="0" u="none" strike="noStrike" kern="1200" cap="none" spc="0" normalizeH="0" baseline="0" noProof="0" dirty="0" smtClean="0">
                <a:ln>
                  <a:noFill/>
                </a:ln>
                <a:solidFill>
                  <a:schemeClr val="tx1"/>
                </a:solidFill>
                <a:effectLst/>
                <a:uLnTx/>
                <a:uFillTx/>
                <a:latin typeface="+mj-lt"/>
                <a:ea typeface="+mn-ea"/>
                <a:cs typeface="+mn-cs"/>
              </a:rPr>
              <a:t>Contaminación de suelos, aguas y aire</a:t>
            </a:r>
          </a:p>
          <a:p>
            <a:pPr marL="420624" marR="0" lvl="0" indent="-384048" algn="l" defTabSz="914400" rtl="0" eaLnBrk="1" fontAlgn="auto" latinLnBrk="0" hangingPunct="1">
              <a:lnSpc>
                <a:spcPct val="100000"/>
              </a:lnSpc>
              <a:spcBef>
                <a:spcPct val="20000"/>
              </a:spcBef>
              <a:spcAft>
                <a:spcPts val="0"/>
              </a:spcAft>
              <a:buClr>
                <a:srgbClr val="006220"/>
              </a:buClr>
              <a:buSzPct val="80000"/>
              <a:buFont typeface="Wingdings 2"/>
              <a:buChar char=""/>
              <a:tabLst/>
              <a:defRPr/>
            </a:pPr>
            <a:r>
              <a:rPr kumimoji="0" lang="es-VE" sz="2400" b="0" i="0" u="none" strike="noStrike" kern="1200" cap="none" spc="0" normalizeH="0" baseline="0" noProof="0" dirty="0" smtClean="0">
                <a:ln>
                  <a:noFill/>
                </a:ln>
                <a:solidFill>
                  <a:schemeClr val="tx1"/>
                </a:solidFill>
                <a:effectLst/>
                <a:uLnTx/>
                <a:uFillTx/>
                <a:latin typeface="+mj-lt"/>
                <a:ea typeface="+mn-ea"/>
                <a:cs typeface="+mn-cs"/>
              </a:rPr>
              <a:t>Degradación de ecosistemas</a:t>
            </a:r>
          </a:p>
          <a:p>
            <a:pPr marL="420624" marR="0" lvl="0" indent="-384048" algn="l" defTabSz="914400" rtl="0" eaLnBrk="1" fontAlgn="auto" latinLnBrk="0" hangingPunct="1">
              <a:lnSpc>
                <a:spcPct val="100000"/>
              </a:lnSpc>
              <a:spcBef>
                <a:spcPct val="20000"/>
              </a:spcBef>
              <a:spcAft>
                <a:spcPts val="0"/>
              </a:spcAft>
              <a:buClr>
                <a:srgbClr val="006220"/>
              </a:buClr>
              <a:buSzPct val="80000"/>
              <a:buFont typeface="Wingdings 2"/>
              <a:buChar char=""/>
              <a:tabLst/>
              <a:defRPr/>
            </a:pPr>
            <a:r>
              <a:rPr lang="es-VE" sz="2400" dirty="0" smtClean="0">
                <a:latin typeface="+mj-lt"/>
              </a:rPr>
              <a:t>Pérdida de la biodiversidad</a:t>
            </a:r>
            <a:endParaRPr kumimoji="0" lang="es-VE" sz="2400" b="0" i="0" u="none" strike="noStrike" kern="1200" cap="none" spc="0" normalizeH="0" baseline="0" noProof="0" dirty="0" smtClean="0">
              <a:ln>
                <a:noFill/>
              </a:ln>
              <a:solidFill>
                <a:schemeClr val="tx1"/>
              </a:solidFill>
              <a:effectLst/>
              <a:uLnTx/>
              <a:uFillTx/>
              <a:latin typeface="+mj-lt"/>
              <a:ea typeface="+mn-ea"/>
              <a:cs typeface="+mn-cs"/>
            </a:endParaRPr>
          </a:p>
          <a:p>
            <a:pPr marL="420624" marR="0" lvl="0" indent="-384048" algn="l" defTabSz="914400" rtl="0" eaLnBrk="1" fontAlgn="auto" latinLnBrk="0" hangingPunct="1">
              <a:lnSpc>
                <a:spcPct val="100000"/>
              </a:lnSpc>
              <a:spcBef>
                <a:spcPct val="20000"/>
              </a:spcBef>
              <a:spcAft>
                <a:spcPts val="0"/>
              </a:spcAft>
              <a:buClr>
                <a:srgbClr val="006220"/>
              </a:buClr>
              <a:buSzPct val="80000"/>
              <a:buFont typeface="Wingdings 2"/>
              <a:buChar char=""/>
              <a:tabLst/>
              <a:defRPr/>
            </a:pPr>
            <a:r>
              <a:rPr kumimoji="0" lang="es-VE" sz="2400" b="0" i="0" u="none" strike="noStrike" kern="1200" cap="none" spc="0" normalizeH="0" baseline="0" noProof="0" dirty="0" smtClean="0">
                <a:ln>
                  <a:noFill/>
                </a:ln>
                <a:solidFill>
                  <a:schemeClr val="tx1"/>
                </a:solidFill>
                <a:effectLst/>
                <a:uLnTx/>
                <a:uFillTx/>
                <a:latin typeface="+mj-lt"/>
                <a:ea typeface="+mn-ea"/>
                <a:cs typeface="+mn-cs"/>
              </a:rPr>
              <a:t>Debilitamiento </a:t>
            </a:r>
            <a:r>
              <a:rPr kumimoji="0" lang="es-VE" sz="2400" b="0" i="0" u="none" strike="noStrike" kern="1200" cap="none" spc="0" normalizeH="0" noProof="0" dirty="0" smtClean="0">
                <a:ln>
                  <a:noFill/>
                </a:ln>
                <a:solidFill>
                  <a:schemeClr val="tx1"/>
                </a:solidFill>
                <a:effectLst/>
                <a:uLnTx/>
                <a:uFillTx/>
                <a:latin typeface="+mj-lt"/>
                <a:ea typeface="+mn-ea"/>
                <a:cs typeface="+mn-cs"/>
              </a:rPr>
              <a:t>de la capa de ozono</a:t>
            </a:r>
            <a:endParaRPr kumimoji="0" lang="es-VE" sz="2400" b="0" i="0" u="none" strike="noStrike" kern="1200" cap="none" spc="0" normalizeH="0" baseline="0" noProof="0" dirty="0" smtClean="0">
              <a:ln>
                <a:noFill/>
              </a:ln>
              <a:solidFill>
                <a:schemeClr val="tx1"/>
              </a:solidFill>
              <a:effectLst/>
              <a:uLnTx/>
              <a:uFillTx/>
              <a:latin typeface="+mj-lt"/>
              <a:ea typeface="+mn-ea"/>
              <a:cs typeface="+mn-cs"/>
            </a:endParaRPr>
          </a:p>
          <a:p>
            <a:pPr marL="420624" marR="0" lvl="0" indent="-384048" algn="l" defTabSz="914400" rtl="0" eaLnBrk="1" fontAlgn="auto" latinLnBrk="0" hangingPunct="1">
              <a:lnSpc>
                <a:spcPct val="100000"/>
              </a:lnSpc>
              <a:spcBef>
                <a:spcPct val="20000"/>
              </a:spcBef>
              <a:spcAft>
                <a:spcPts val="0"/>
              </a:spcAft>
              <a:buClr>
                <a:srgbClr val="006220"/>
              </a:buClr>
              <a:buSzPct val="80000"/>
              <a:buFont typeface="Wingdings 2"/>
              <a:buChar char=""/>
              <a:tabLst/>
              <a:defRPr/>
            </a:pPr>
            <a:r>
              <a:rPr kumimoji="0" lang="es-VE" sz="2400" b="0" i="0" u="none" strike="noStrike" kern="1200" cap="none" spc="0" normalizeH="0" baseline="0" noProof="0" dirty="0" smtClean="0">
                <a:ln>
                  <a:noFill/>
                </a:ln>
                <a:solidFill>
                  <a:schemeClr val="tx1"/>
                </a:solidFill>
                <a:effectLst/>
                <a:uLnTx/>
                <a:uFillTx/>
                <a:latin typeface="+mj-lt"/>
                <a:ea typeface="+mn-ea"/>
                <a:cs typeface="+mn-cs"/>
              </a:rPr>
              <a:t>Cambio climático</a:t>
            </a:r>
            <a:r>
              <a:rPr kumimoji="0" lang="es-VE" sz="2400" b="0" i="0" u="none" strike="noStrike" kern="1200" cap="none" spc="0" normalizeH="0" noProof="0" dirty="0" smtClean="0">
                <a:ln>
                  <a:noFill/>
                </a:ln>
                <a:solidFill>
                  <a:schemeClr val="tx1"/>
                </a:solidFill>
                <a:effectLst/>
                <a:uLnTx/>
                <a:uFillTx/>
                <a:latin typeface="+mj-lt"/>
                <a:ea typeface="+mn-ea"/>
                <a:cs typeface="+mn-cs"/>
              </a:rPr>
              <a:t> global</a:t>
            </a:r>
            <a:endParaRPr kumimoji="0" lang="es-VE" sz="2400" b="0" i="0" u="none" strike="noStrike" kern="1200" cap="none" spc="0" normalizeH="0" baseline="0" noProof="0" dirty="0">
              <a:ln>
                <a:noFill/>
              </a:ln>
              <a:solidFill>
                <a:schemeClr val="tx1"/>
              </a:solidFill>
              <a:effectLst/>
              <a:uLnTx/>
              <a:uFillTx/>
              <a:latin typeface="+mj-lt"/>
              <a:ea typeface="+mn-ea"/>
              <a:cs typeface="+mn-cs"/>
            </a:endParaRPr>
          </a:p>
        </p:txBody>
      </p:sp>
      <p:pic>
        <p:nvPicPr>
          <p:cNvPr id="2056" name="Picture 8" descr="http://img.renovablesverdes.com/wp-content/uploads/2013/02/renovables10.jpg"/>
          <p:cNvPicPr>
            <a:picLocks noChangeAspect="1" noChangeArrowheads="1"/>
          </p:cNvPicPr>
          <p:nvPr/>
        </p:nvPicPr>
        <p:blipFill>
          <a:blip r:embed="rId5" cstate="print"/>
          <a:srcRect/>
          <a:stretch>
            <a:fillRect/>
          </a:stretch>
        </p:blipFill>
        <p:spPr bwMode="auto">
          <a:xfrm>
            <a:off x="5148064" y="1844824"/>
            <a:ext cx="3124994" cy="2055917"/>
          </a:xfrm>
          <a:prstGeom prst="rect">
            <a:avLst/>
          </a:prstGeom>
          <a:noFill/>
        </p:spPr>
      </p:pic>
      <p:pic>
        <p:nvPicPr>
          <p:cNvPr id="39938" name="Picture 2" descr="http://www.asturiasverde.com/banco-de-imagenes/mar/b/prestige-asturias.jpg"/>
          <p:cNvPicPr>
            <a:picLocks noChangeAspect="1" noChangeArrowheads="1"/>
          </p:cNvPicPr>
          <p:nvPr/>
        </p:nvPicPr>
        <p:blipFill>
          <a:blip r:embed="rId6" cstate="print"/>
          <a:srcRect/>
          <a:stretch>
            <a:fillRect/>
          </a:stretch>
        </p:blipFill>
        <p:spPr bwMode="auto">
          <a:xfrm>
            <a:off x="5148064" y="4293096"/>
            <a:ext cx="3139549" cy="201622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Documents and Settings\LLAYAMEN\Mis documentos\Luis Rafael\JAUCAB\III JAUCAB 2013\afichesylogosactualizados\Afiche v1.jpg"/>
          <p:cNvPicPr>
            <a:picLocks noChangeAspect="1" noChangeArrowheads="1"/>
          </p:cNvPicPr>
          <p:nvPr/>
        </p:nvPicPr>
        <p:blipFill>
          <a:blip r:embed="rId3" cstate="print"/>
          <a:srcRect l="5371" t="88476" r="5139" b="10597"/>
          <a:stretch>
            <a:fillRect/>
          </a:stretch>
        </p:blipFill>
        <p:spPr bwMode="auto">
          <a:xfrm>
            <a:off x="0" y="206642"/>
            <a:ext cx="9144000" cy="54006"/>
          </a:xfrm>
          <a:prstGeom prst="rect">
            <a:avLst/>
          </a:prstGeom>
          <a:noFill/>
        </p:spPr>
      </p:pic>
      <p:pic>
        <p:nvPicPr>
          <p:cNvPr id="4" name="Picture 4" descr="D:\Documents and Settings\LLAYAMEN\Mis documentos\Luis Rafael\JAUCAB\III JAUCAB 2013\afichesylogosactualizados\Afiche v1.jpg"/>
          <p:cNvPicPr>
            <a:picLocks noChangeAspect="1" noChangeArrowheads="1"/>
          </p:cNvPicPr>
          <p:nvPr/>
        </p:nvPicPr>
        <p:blipFill>
          <a:blip r:embed="rId3" cstate="print"/>
          <a:srcRect l="5371" t="88476" r="5139" b="10597"/>
          <a:stretch>
            <a:fillRect/>
          </a:stretch>
        </p:blipFill>
        <p:spPr bwMode="auto">
          <a:xfrm>
            <a:off x="0" y="6615354"/>
            <a:ext cx="9144000" cy="54006"/>
          </a:xfrm>
          <a:prstGeom prst="rect">
            <a:avLst/>
          </a:prstGeom>
          <a:noFill/>
        </p:spPr>
      </p:pic>
      <p:pic>
        <p:nvPicPr>
          <p:cNvPr id="5" name="Picture 2" descr="D:\DATA_USUARIO\Documentos\Luis Rafael\DSAmb\Logo DSAMB completo.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44286" y="332656"/>
            <a:ext cx="2999714" cy="614214"/>
          </a:xfrm>
          <a:prstGeom prst="rect">
            <a:avLst/>
          </a:prstGeom>
          <a:noFill/>
        </p:spPr>
      </p:pic>
      <p:sp>
        <p:nvSpPr>
          <p:cNvPr id="8" name="1 Título"/>
          <p:cNvSpPr>
            <a:spLocks noGrp="1"/>
          </p:cNvSpPr>
          <p:nvPr>
            <p:ph type="title"/>
          </p:nvPr>
        </p:nvSpPr>
        <p:spPr>
          <a:xfrm>
            <a:off x="838200" y="701824"/>
            <a:ext cx="7467600" cy="1143000"/>
          </a:xfrm>
        </p:spPr>
        <p:txBody>
          <a:bodyPr/>
          <a:lstStyle/>
          <a:p>
            <a:pPr algn="ctr"/>
            <a:r>
              <a:rPr lang="es-VE" sz="4000" b="1" dirty="0" smtClean="0">
                <a:solidFill>
                  <a:srgbClr val="006225"/>
                </a:solidFill>
              </a:rPr>
              <a:t>LOS PROBLEMAS AMBIENTALES</a:t>
            </a:r>
            <a:endParaRPr lang="es-VE" b="1" dirty="0">
              <a:solidFill>
                <a:srgbClr val="006225"/>
              </a:solidFill>
            </a:endParaRPr>
          </a:p>
        </p:txBody>
      </p:sp>
      <p:sp>
        <p:nvSpPr>
          <p:cNvPr id="9" name="2 Marcador de contenido"/>
          <p:cNvSpPr txBox="1">
            <a:spLocks/>
          </p:cNvSpPr>
          <p:nvPr/>
        </p:nvSpPr>
        <p:spPr>
          <a:xfrm>
            <a:off x="262136" y="1988840"/>
            <a:ext cx="4597896" cy="3484984"/>
          </a:xfrm>
          <a:prstGeom prst="rect">
            <a:avLst/>
          </a:prstGeom>
        </p:spPr>
        <p:txBody>
          <a:bodyPr/>
          <a:lstStyle/>
          <a:p>
            <a:pPr marL="420624" marR="0" lvl="0" indent="-384048" algn="l" defTabSz="914400" rtl="0" eaLnBrk="1" fontAlgn="auto" latinLnBrk="0" hangingPunct="1">
              <a:lnSpc>
                <a:spcPct val="100000"/>
              </a:lnSpc>
              <a:spcBef>
                <a:spcPct val="20000"/>
              </a:spcBef>
              <a:spcAft>
                <a:spcPts val="0"/>
              </a:spcAft>
              <a:buClr>
                <a:srgbClr val="006220"/>
              </a:buClr>
              <a:buSzPct val="80000"/>
              <a:buFont typeface="Wingdings 2"/>
              <a:buChar char=""/>
              <a:tabLst/>
              <a:defRPr/>
            </a:pPr>
            <a:r>
              <a:rPr lang="es-VE" sz="2400" dirty="0" smtClean="0">
                <a:latin typeface="+mj-lt"/>
              </a:rPr>
              <a:t>Agotamiento de recursos naturales</a:t>
            </a:r>
            <a:endParaRPr kumimoji="0" lang="es-VE" sz="2400" i="0" u="none" strike="noStrike" kern="1200" cap="none" spc="0" normalizeH="0" baseline="0" noProof="0" dirty="0" smtClean="0">
              <a:ln>
                <a:noFill/>
              </a:ln>
              <a:solidFill>
                <a:schemeClr val="tx1"/>
              </a:solidFill>
              <a:effectLst/>
              <a:uLnTx/>
              <a:uFillTx/>
              <a:latin typeface="+mj-lt"/>
              <a:ea typeface="+mn-ea"/>
              <a:cs typeface="+mn-cs"/>
            </a:endParaRPr>
          </a:p>
          <a:p>
            <a:pPr marL="420624" marR="0" lvl="0" indent="-384048" algn="l" defTabSz="914400" rtl="0" eaLnBrk="1" fontAlgn="auto" latinLnBrk="0" hangingPunct="1">
              <a:lnSpc>
                <a:spcPct val="100000"/>
              </a:lnSpc>
              <a:spcBef>
                <a:spcPct val="20000"/>
              </a:spcBef>
              <a:spcAft>
                <a:spcPts val="0"/>
              </a:spcAft>
              <a:buClr>
                <a:srgbClr val="006220"/>
              </a:buClr>
              <a:buSzPct val="80000"/>
              <a:buFont typeface="Wingdings 2"/>
              <a:buChar char=""/>
              <a:tabLst/>
              <a:defRPr/>
            </a:pPr>
            <a:r>
              <a:rPr kumimoji="0" lang="es-VE" sz="2400" b="1" i="0" u="none" strike="noStrike" kern="1200" cap="none" spc="0" normalizeH="0" baseline="0" noProof="0" dirty="0" smtClean="0">
                <a:ln>
                  <a:noFill/>
                </a:ln>
                <a:solidFill>
                  <a:schemeClr val="tx1"/>
                </a:solidFill>
                <a:effectLst/>
                <a:uLnTx/>
                <a:uFillTx/>
                <a:latin typeface="+mj-lt"/>
                <a:ea typeface="+mn-ea"/>
                <a:cs typeface="+mn-cs"/>
              </a:rPr>
              <a:t>Contaminación de suelos, aguas y aire</a:t>
            </a:r>
          </a:p>
          <a:p>
            <a:pPr marL="420624" marR="0" lvl="0" indent="-384048" algn="l" defTabSz="914400" rtl="0" eaLnBrk="1" fontAlgn="auto" latinLnBrk="0" hangingPunct="1">
              <a:lnSpc>
                <a:spcPct val="100000"/>
              </a:lnSpc>
              <a:spcBef>
                <a:spcPct val="20000"/>
              </a:spcBef>
              <a:spcAft>
                <a:spcPts val="0"/>
              </a:spcAft>
              <a:buClr>
                <a:srgbClr val="006220"/>
              </a:buClr>
              <a:buSzPct val="80000"/>
              <a:buFont typeface="Wingdings 2"/>
              <a:buChar char=""/>
              <a:tabLst/>
              <a:defRPr/>
            </a:pPr>
            <a:r>
              <a:rPr kumimoji="0" lang="es-VE" sz="2400" b="0" i="0" u="none" strike="noStrike" kern="1200" cap="none" spc="0" normalizeH="0" baseline="0" noProof="0" dirty="0" smtClean="0">
                <a:ln>
                  <a:noFill/>
                </a:ln>
                <a:solidFill>
                  <a:schemeClr val="tx1"/>
                </a:solidFill>
                <a:effectLst/>
                <a:uLnTx/>
                <a:uFillTx/>
                <a:latin typeface="+mj-lt"/>
                <a:ea typeface="+mn-ea"/>
                <a:cs typeface="+mn-cs"/>
              </a:rPr>
              <a:t>Degradación de ecosistemas</a:t>
            </a:r>
          </a:p>
          <a:p>
            <a:pPr marL="420624" marR="0" lvl="0" indent="-384048" algn="l" defTabSz="914400" rtl="0" eaLnBrk="1" fontAlgn="auto" latinLnBrk="0" hangingPunct="1">
              <a:lnSpc>
                <a:spcPct val="100000"/>
              </a:lnSpc>
              <a:spcBef>
                <a:spcPct val="20000"/>
              </a:spcBef>
              <a:spcAft>
                <a:spcPts val="0"/>
              </a:spcAft>
              <a:buClr>
                <a:srgbClr val="006220"/>
              </a:buClr>
              <a:buSzPct val="80000"/>
              <a:buFont typeface="Wingdings 2"/>
              <a:buChar char=""/>
              <a:tabLst/>
              <a:defRPr/>
            </a:pPr>
            <a:r>
              <a:rPr lang="es-VE" sz="2400" dirty="0" smtClean="0">
                <a:latin typeface="+mj-lt"/>
              </a:rPr>
              <a:t>Pérdida de la biodiversidad</a:t>
            </a:r>
            <a:endParaRPr kumimoji="0" lang="es-VE" sz="2400" b="0" i="0" u="none" strike="noStrike" kern="1200" cap="none" spc="0" normalizeH="0" baseline="0" noProof="0" dirty="0" smtClean="0">
              <a:ln>
                <a:noFill/>
              </a:ln>
              <a:solidFill>
                <a:schemeClr val="tx1"/>
              </a:solidFill>
              <a:effectLst/>
              <a:uLnTx/>
              <a:uFillTx/>
              <a:latin typeface="+mj-lt"/>
              <a:ea typeface="+mn-ea"/>
              <a:cs typeface="+mn-cs"/>
            </a:endParaRPr>
          </a:p>
          <a:p>
            <a:pPr marL="420624" marR="0" lvl="0" indent="-384048" algn="l" defTabSz="914400" rtl="0" eaLnBrk="1" fontAlgn="auto" latinLnBrk="0" hangingPunct="1">
              <a:lnSpc>
                <a:spcPct val="100000"/>
              </a:lnSpc>
              <a:spcBef>
                <a:spcPct val="20000"/>
              </a:spcBef>
              <a:spcAft>
                <a:spcPts val="0"/>
              </a:spcAft>
              <a:buClr>
                <a:srgbClr val="006220"/>
              </a:buClr>
              <a:buSzPct val="80000"/>
              <a:buFont typeface="Wingdings 2"/>
              <a:buChar char=""/>
              <a:tabLst/>
              <a:defRPr/>
            </a:pPr>
            <a:r>
              <a:rPr kumimoji="0" lang="es-VE" sz="2400" b="0" i="0" u="none" strike="noStrike" kern="1200" cap="none" spc="0" normalizeH="0" baseline="0" noProof="0" dirty="0" smtClean="0">
                <a:ln>
                  <a:noFill/>
                </a:ln>
                <a:solidFill>
                  <a:schemeClr val="tx1"/>
                </a:solidFill>
                <a:effectLst/>
                <a:uLnTx/>
                <a:uFillTx/>
                <a:latin typeface="+mj-lt"/>
                <a:ea typeface="+mn-ea"/>
                <a:cs typeface="+mn-cs"/>
              </a:rPr>
              <a:t>Debilitamiento </a:t>
            </a:r>
            <a:r>
              <a:rPr kumimoji="0" lang="es-VE" sz="2400" b="0" i="0" u="none" strike="noStrike" kern="1200" cap="none" spc="0" normalizeH="0" noProof="0" dirty="0" smtClean="0">
                <a:ln>
                  <a:noFill/>
                </a:ln>
                <a:solidFill>
                  <a:schemeClr val="tx1"/>
                </a:solidFill>
                <a:effectLst/>
                <a:uLnTx/>
                <a:uFillTx/>
                <a:latin typeface="+mj-lt"/>
                <a:ea typeface="+mn-ea"/>
                <a:cs typeface="+mn-cs"/>
              </a:rPr>
              <a:t>de la capa de ozono</a:t>
            </a:r>
            <a:endParaRPr kumimoji="0" lang="es-VE" sz="2400" b="0" i="0" u="none" strike="noStrike" kern="1200" cap="none" spc="0" normalizeH="0" baseline="0" noProof="0" dirty="0" smtClean="0">
              <a:ln>
                <a:noFill/>
              </a:ln>
              <a:solidFill>
                <a:schemeClr val="tx1"/>
              </a:solidFill>
              <a:effectLst/>
              <a:uLnTx/>
              <a:uFillTx/>
              <a:latin typeface="+mj-lt"/>
              <a:ea typeface="+mn-ea"/>
              <a:cs typeface="+mn-cs"/>
            </a:endParaRPr>
          </a:p>
          <a:p>
            <a:pPr marL="420624" lvl="0" indent="-384048">
              <a:spcBef>
                <a:spcPct val="20000"/>
              </a:spcBef>
              <a:buClr>
                <a:srgbClr val="006220"/>
              </a:buClr>
              <a:buSzPct val="80000"/>
              <a:buFont typeface="Wingdings 2"/>
              <a:buChar char=""/>
              <a:defRPr/>
            </a:pPr>
            <a:r>
              <a:rPr lang="es-VE" sz="2400" dirty="0" smtClean="0"/>
              <a:t>Cambio climático global</a:t>
            </a:r>
            <a:endParaRPr lang="es-VE" sz="2400" dirty="0"/>
          </a:p>
        </p:txBody>
      </p:sp>
      <p:pic>
        <p:nvPicPr>
          <p:cNvPr id="2058" name="Picture 10" descr="http://2.bp.blogspot.com/_bqioQ8Ant40/SwbS4BsZLBI/AAAAAAAAC_Y/_iPUVWrVgMQ/s1600/prohibido-botar-basura.jpg"/>
          <p:cNvPicPr>
            <a:picLocks noChangeAspect="1" noChangeArrowheads="1"/>
          </p:cNvPicPr>
          <p:nvPr/>
        </p:nvPicPr>
        <p:blipFill>
          <a:blip r:embed="rId5" cstate="print"/>
          <a:srcRect t="15913"/>
          <a:stretch>
            <a:fillRect/>
          </a:stretch>
        </p:blipFill>
        <p:spPr bwMode="auto">
          <a:xfrm>
            <a:off x="5148064" y="4140571"/>
            <a:ext cx="3096344" cy="1952725"/>
          </a:xfrm>
          <a:prstGeom prst="rect">
            <a:avLst/>
          </a:prstGeom>
          <a:noFill/>
        </p:spPr>
      </p:pic>
      <p:pic>
        <p:nvPicPr>
          <p:cNvPr id="2050" name="Picture 2" descr="http://www.teorema.com.mx/wp-content/uploads/2013/10/conta-iarc.jpg"/>
          <p:cNvPicPr>
            <a:picLocks noChangeAspect="1" noChangeArrowheads="1"/>
          </p:cNvPicPr>
          <p:nvPr/>
        </p:nvPicPr>
        <p:blipFill>
          <a:blip r:embed="rId6" cstate="print"/>
          <a:srcRect/>
          <a:stretch>
            <a:fillRect/>
          </a:stretch>
        </p:blipFill>
        <p:spPr bwMode="auto">
          <a:xfrm>
            <a:off x="5148064" y="1798882"/>
            <a:ext cx="3096344" cy="206216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5" name="Picture 2" descr="D:\DATA_USUARIO\Documentos\Luis Rafael\DSAmb\Logo DSAMB completo.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44286" y="332656"/>
            <a:ext cx="2999714" cy="614214"/>
          </a:xfrm>
          <a:prstGeom prst="rect">
            <a:avLst/>
          </a:prstGeom>
          <a:noFill/>
        </p:spPr>
      </p:pic>
      <p:sp>
        <p:nvSpPr>
          <p:cNvPr id="8" name="1 Título"/>
          <p:cNvSpPr>
            <a:spLocks noGrp="1"/>
          </p:cNvSpPr>
          <p:nvPr>
            <p:ph type="title"/>
          </p:nvPr>
        </p:nvSpPr>
        <p:spPr>
          <a:xfrm>
            <a:off x="838200" y="701824"/>
            <a:ext cx="7467600" cy="1143000"/>
          </a:xfrm>
        </p:spPr>
        <p:txBody>
          <a:bodyPr/>
          <a:lstStyle/>
          <a:p>
            <a:pPr algn="ctr"/>
            <a:r>
              <a:rPr lang="es-VE" sz="4000" b="1" dirty="0" smtClean="0">
                <a:solidFill>
                  <a:srgbClr val="006225"/>
                </a:solidFill>
              </a:rPr>
              <a:t>LOS PROBLEMAS AMBIENTALES</a:t>
            </a:r>
            <a:endParaRPr lang="es-VE" b="1" dirty="0">
              <a:solidFill>
                <a:srgbClr val="006225"/>
              </a:solidFill>
            </a:endParaRPr>
          </a:p>
        </p:txBody>
      </p:sp>
      <p:sp>
        <p:nvSpPr>
          <p:cNvPr id="9" name="2 Marcador de contenido"/>
          <p:cNvSpPr txBox="1">
            <a:spLocks/>
          </p:cNvSpPr>
          <p:nvPr/>
        </p:nvSpPr>
        <p:spPr>
          <a:xfrm>
            <a:off x="262136" y="1988840"/>
            <a:ext cx="4597896" cy="3484984"/>
          </a:xfrm>
          <a:prstGeom prst="rect">
            <a:avLst/>
          </a:prstGeom>
        </p:spPr>
        <p:txBody>
          <a:bodyPr/>
          <a:lstStyle/>
          <a:p>
            <a:pPr marL="420624" marR="0" lvl="0" indent="-384048" algn="l" defTabSz="914400" rtl="0" eaLnBrk="1" fontAlgn="auto" latinLnBrk="0" hangingPunct="1">
              <a:lnSpc>
                <a:spcPct val="100000"/>
              </a:lnSpc>
              <a:spcBef>
                <a:spcPct val="20000"/>
              </a:spcBef>
              <a:spcAft>
                <a:spcPts val="0"/>
              </a:spcAft>
              <a:buClr>
                <a:srgbClr val="006220"/>
              </a:buClr>
              <a:buSzPct val="80000"/>
              <a:buFont typeface="Wingdings 2"/>
              <a:buChar char=""/>
              <a:tabLst/>
              <a:defRPr/>
            </a:pPr>
            <a:r>
              <a:rPr lang="es-VE" sz="2400" dirty="0" smtClean="0">
                <a:latin typeface="+mj-lt"/>
              </a:rPr>
              <a:t>Agotamiento de recursos naturales</a:t>
            </a:r>
            <a:endParaRPr kumimoji="0" lang="es-VE" sz="2400" b="0" i="0" u="none" strike="noStrike" kern="1200" cap="none" spc="0" normalizeH="0" baseline="0" noProof="0" dirty="0" smtClean="0">
              <a:ln>
                <a:noFill/>
              </a:ln>
              <a:solidFill>
                <a:schemeClr val="tx1"/>
              </a:solidFill>
              <a:effectLst/>
              <a:uLnTx/>
              <a:uFillTx/>
              <a:latin typeface="+mj-lt"/>
              <a:ea typeface="+mn-ea"/>
              <a:cs typeface="+mn-cs"/>
            </a:endParaRPr>
          </a:p>
          <a:p>
            <a:pPr marL="420624" marR="0" lvl="0" indent="-384048" algn="l" defTabSz="914400" rtl="0" eaLnBrk="1" fontAlgn="auto" latinLnBrk="0" hangingPunct="1">
              <a:lnSpc>
                <a:spcPct val="100000"/>
              </a:lnSpc>
              <a:spcBef>
                <a:spcPct val="20000"/>
              </a:spcBef>
              <a:spcAft>
                <a:spcPts val="0"/>
              </a:spcAft>
              <a:buClr>
                <a:srgbClr val="006220"/>
              </a:buClr>
              <a:buSzPct val="80000"/>
              <a:buFont typeface="Wingdings 2"/>
              <a:buChar char=""/>
              <a:tabLst/>
              <a:defRPr/>
            </a:pPr>
            <a:r>
              <a:rPr kumimoji="0" lang="es-VE" sz="2400" b="0" i="0" u="none" strike="noStrike" kern="1200" cap="none" spc="0" normalizeH="0" baseline="0" noProof="0" dirty="0" smtClean="0">
                <a:ln>
                  <a:noFill/>
                </a:ln>
                <a:solidFill>
                  <a:schemeClr val="tx1"/>
                </a:solidFill>
                <a:effectLst/>
                <a:uLnTx/>
                <a:uFillTx/>
                <a:latin typeface="+mj-lt"/>
                <a:ea typeface="+mn-ea"/>
                <a:cs typeface="+mn-cs"/>
              </a:rPr>
              <a:t>Contaminación de suelos, aguas y aire</a:t>
            </a:r>
          </a:p>
          <a:p>
            <a:pPr marL="420624" marR="0" lvl="0" indent="-384048" algn="l" defTabSz="914400" rtl="0" eaLnBrk="1" fontAlgn="auto" latinLnBrk="0" hangingPunct="1">
              <a:lnSpc>
                <a:spcPct val="100000"/>
              </a:lnSpc>
              <a:spcBef>
                <a:spcPct val="20000"/>
              </a:spcBef>
              <a:spcAft>
                <a:spcPts val="0"/>
              </a:spcAft>
              <a:buClr>
                <a:srgbClr val="006220"/>
              </a:buClr>
              <a:buSzPct val="80000"/>
              <a:buFont typeface="Wingdings 2"/>
              <a:buChar char=""/>
              <a:tabLst/>
              <a:defRPr/>
            </a:pPr>
            <a:r>
              <a:rPr kumimoji="0" lang="es-VE" sz="2400" b="1" u="none" strike="noStrike" kern="1200" cap="none" spc="0" normalizeH="0" baseline="0" noProof="0" dirty="0" smtClean="0">
                <a:ln>
                  <a:noFill/>
                </a:ln>
                <a:solidFill>
                  <a:schemeClr val="tx1"/>
                </a:solidFill>
                <a:effectLst/>
                <a:uLnTx/>
                <a:uFillTx/>
                <a:latin typeface="+mj-lt"/>
                <a:ea typeface="+mn-ea"/>
                <a:cs typeface="+mn-cs"/>
              </a:rPr>
              <a:t>Degradación de ecosistemas</a:t>
            </a:r>
          </a:p>
          <a:p>
            <a:pPr marL="420624" marR="0" lvl="0" indent="-384048" algn="l" defTabSz="914400" rtl="0" eaLnBrk="1" fontAlgn="auto" latinLnBrk="0" hangingPunct="1">
              <a:lnSpc>
                <a:spcPct val="100000"/>
              </a:lnSpc>
              <a:spcBef>
                <a:spcPct val="20000"/>
              </a:spcBef>
              <a:spcAft>
                <a:spcPts val="0"/>
              </a:spcAft>
              <a:buClr>
                <a:srgbClr val="006220"/>
              </a:buClr>
              <a:buSzPct val="80000"/>
              <a:buFont typeface="Wingdings 2"/>
              <a:buChar char=""/>
              <a:tabLst/>
              <a:defRPr/>
            </a:pPr>
            <a:r>
              <a:rPr lang="es-VE" sz="2400" dirty="0" smtClean="0">
                <a:latin typeface="+mj-lt"/>
              </a:rPr>
              <a:t>Pérdida de la biodiversidad</a:t>
            </a:r>
            <a:endParaRPr kumimoji="0" lang="es-VE" sz="2400" i="0" u="none" strike="noStrike" kern="1200" cap="none" spc="0" normalizeH="0" baseline="0" noProof="0" dirty="0" smtClean="0">
              <a:ln>
                <a:noFill/>
              </a:ln>
              <a:solidFill>
                <a:schemeClr val="tx1"/>
              </a:solidFill>
              <a:effectLst/>
              <a:uLnTx/>
              <a:uFillTx/>
              <a:latin typeface="+mj-lt"/>
              <a:ea typeface="+mn-ea"/>
              <a:cs typeface="+mn-cs"/>
            </a:endParaRPr>
          </a:p>
          <a:p>
            <a:pPr marL="420624" marR="0" lvl="0" indent="-384048" algn="l" defTabSz="914400" rtl="0" eaLnBrk="1" fontAlgn="auto" latinLnBrk="0" hangingPunct="1">
              <a:lnSpc>
                <a:spcPct val="100000"/>
              </a:lnSpc>
              <a:spcBef>
                <a:spcPct val="20000"/>
              </a:spcBef>
              <a:spcAft>
                <a:spcPts val="0"/>
              </a:spcAft>
              <a:buClr>
                <a:srgbClr val="006220"/>
              </a:buClr>
              <a:buSzPct val="80000"/>
              <a:buFont typeface="Wingdings 2"/>
              <a:buChar char=""/>
              <a:tabLst/>
              <a:defRPr/>
            </a:pPr>
            <a:r>
              <a:rPr kumimoji="0" lang="es-VE" sz="2400" b="0" i="0" u="none" strike="noStrike" kern="1200" cap="none" spc="0" normalizeH="0" baseline="0" noProof="0" dirty="0" smtClean="0">
                <a:ln>
                  <a:noFill/>
                </a:ln>
                <a:solidFill>
                  <a:schemeClr val="tx1"/>
                </a:solidFill>
                <a:effectLst/>
                <a:uLnTx/>
                <a:uFillTx/>
                <a:latin typeface="+mj-lt"/>
                <a:ea typeface="+mn-ea"/>
                <a:cs typeface="+mn-cs"/>
              </a:rPr>
              <a:t>Debilitamiento </a:t>
            </a:r>
            <a:r>
              <a:rPr kumimoji="0" lang="es-VE" sz="2400" b="0" i="0" u="none" strike="noStrike" kern="1200" cap="none" spc="0" normalizeH="0" noProof="0" dirty="0" smtClean="0">
                <a:ln>
                  <a:noFill/>
                </a:ln>
                <a:solidFill>
                  <a:schemeClr val="tx1"/>
                </a:solidFill>
                <a:effectLst/>
                <a:uLnTx/>
                <a:uFillTx/>
                <a:latin typeface="+mj-lt"/>
                <a:ea typeface="+mn-ea"/>
                <a:cs typeface="+mn-cs"/>
              </a:rPr>
              <a:t>de la capa de ozono</a:t>
            </a:r>
            <a:endParaRPr kumimoji="0" lang="es-VE" sz="2400" b="0" i="0" u="none" strike="noStrike" kern="1200" cap="none" spc="0" normalizeH="0" baseline="0" noProof="0" dirty="0" smtClean="0">
              <a:ln>
                <a:noFill/>
              </a:ln>
              <a:solidFill>
                <a:schemeClr val="tx1"/>
              </a:solidFill>
              <a:effectLst/>
              <a:uLnTx/>
              <a:uFillTx/>
              <a:latin typeface="+mj-lt"/>
              <a:ea typeface="+mn-ea"/>
              <a:cs typeface="+mn-cs"/>
            </a:endParaRPr>
          </a:p>
          <a:p>
            <a:pPr marL="420624" lvl="0" indent="-384048">
              <a:spcBef>
                <a:spcPct val="20000"/>
              </a:spcBef>
              <a:buClr>
                <a:srgbClr val="006220"/>
              </a:buClr>
              <a:buSzPct val="80000"/>
              <a:buFont typeface="Wingdings 2"/>
              <a:buChar char=""/>
              <a:defRPr/>
            </a:pPr>
            <a:r>
              <a:rPr lang="es-VE" sz="2400" dirty="0" smtClean="0"/>
              <a:t>Cambio climático global</a:t>
            </a:r>
            <a:endParaRPr lang="es-VE" sz="2400" dirty="0"/>
          </a:p>
        </p:txBody>
      </p:sp>
      <p:pic>
        <p:nvPicPr>
          <p:cNvPr id="10" name="Picture 6" descr="http://www.istas.net/recursos/imm/ISTAS_00750M.jpg"/>
          <p:cNvPicPr>
            <a:picLocks noChangeAspect="1" noChangeArrowheads="1"/>
          </p:cNvPicPr>
          <p:nvPr/>
        </p:nvPicPr>
        <p:blipFill>
          <a:blip r:embed="rId4" cstate="print"/>
          <a:srcRect t="14264"/>
          <a:stretch>
            <a:fillRect/>
          </a:stretch>
        </p:blipFill>
        <p:spPr bwMode="auto">
          <a:xfrm>
            <a:off x="4997624" y="1988840"/>
            <a:ext cx="3390800" cy="1925980"/>
          </a:xfrm>
          <a:prstGeom prst="rect">
            <a:avLst/>
          </a:prstGeom>
          <a:noFill/>
        </p:spPr>
      </p:pic>
      <p:pic>
        <p:nvPicPr>
          <p:cNvPr id="11" name="Picture 2" descr="http://i.ytimg.com/vi/Z80smlrWUdw/hqdefault.jpg"/>
          <p:cNvPicPr>
            <a:picLocks noChangeAspect="1" noChangeArrowheads="1"/>
          </p:cNvPicPr>
          <p:nvPr/>
        </p:nvPicPr>
        <p:blipFill>
          <a:blip r:embed="rId5" cstate="print"/>
          <a:srcRect t="2881" b="10256"/>
          <a:stretch>
            <a:fillRect/>
          </a:stretch>
        </p:blipFill>
        <p:spPr bwMode="auto">
          <a:xfrm>
            <a:off x="4994016" y="4149080"/>
            <a:ext cx="3332432" cy="217097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5" name="Picture 2" descr="D:\DATA_USUARIO\Documentos\Luis Rafael\DSAmb\Logo DSAMB completo.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44286" y="332656"/>
            <a:ext cx="2999714" cy="614214"/>
          </a:xfrm>
          <a:prstGeom prst="rect">
            <a:avLst/>
          </a:prstGeom>
          <a:noFill/>
        </p:spPr>
      </p:pic>
      <p:sp>
        <p:nvSpPr>
          <p:cNvPr id="8" name="1 Título"/>
          <p:cNvSpPr>
            <a:spLocks noGrp="1"/>
          </p:cNvSpPr>
          <p:nvPr>
            <p:ph type="title"/>
          </p:nvPr>
        </p:nvSpPr>
        <p:spPr>
          <a:xfrm>
            <a:off x="838200" y="701824"/>
            <a:ext cx="7467600" cy="1143000"/>
          </a:xfrm>
        </p:spPr>
        <p:txBody>
          <a:bodyPr/>
          <a:lstStyle/>
          <a:p>
            <a:pPr algn="ctr"/>
            <a:r>
              <a:rPr lang="es-VE" sz="4000" b="1" dirty="0" smtClean="0">
                <a:solidFill>
                  <a:srgbClr val="006225"/>
                </a:solidFill>
              </a:rPr>
              <a:t>LOS PROBLEMAS AMBIENTALES</a:t>
            </a:r>
            <a:endParaRPr lang="es-VE" b="1" dirty="0">
              <a:solidFill>
                <a:srgbClr val="006225"/>
              </a:solidFill>
            </a:endParaRPr>
          </a:p>
        </p:txBody>
      </p:sp>
      <p:sp>
        <p:nvSpPr>
          <p:cNvPr id="9" name="2 Marcador de contenido"/>
          <p:cNvSpPr txBox="1">
            <a:spLocks/>
          </p:cNvSpPr>
          <p:nvPr/>
        </p:nvSpPr>
        <p:spPr>
          <a:xfrm>
            <a:off x="262136" y="1988840"/>
            <a:ext cx="4597896" cy="3484984"/>
          </a:xfrm>
          <a:prstGeom prst="rect">
            <a:avLst/>
          </a:prstGeom>
        </p:spPr>
        <p:txBody>
          <a:bodyPr/>
          <a:lstStyle/>
          <a:p>
            <a:pPr marL="420624" marR="0" lvl="0" indent="-384048" algn="l" defTabSz="914400" rtl="0" eaLnBrk="1" fontAlgn="auto" latinLnBrk="0" hangingPunct="1">
              <a:lnSpc>
                <a:spcPct val="100000"/>
              </a:lnSpc>
              <a:spcBef>
                <a:spcPct val="20000"/>
              </a:spcBef>
              <a:spcAft>
                <a:spcPts val="0"/>
              </a:spcAft>
              <a:buClr>
                <a:srgbClr val="006220"/>
              </a:buClr>
              <a:buSzPct val="80000"/>
              <a:buFont typeface="Wingdings 2"/>
              <a:buChar char=""/>
              <a:tabLst/>
              <a:defRPr/>
            </a:pPr>
            <a:r>
              <a:rPr lang="es-VE" sz="2400" dirty="0" smtClean="0">
                <a:latin typeface="+mj-lt"/>
              </a:rPr>
              <a:t>Agotamiento de recursos naturales</a:t>
            </a:r>
            <a:endParaRPr kumimoji="0" lang="es-VE" sz="2400" b="0" i="0" u="none" strike="noStrike" kern="1200" cap="none" spc="0" normalizeH="0" baseline="0" noProof="0" dirty="0" smtClean="0">
              <a:ln>
                <a:noFill/>
              </a:ln>
              <a:solidFill>
                <a:schemeClr val="tx1"/>
              </a:solidFill>
              <a:effectLst/>
              <a:uLnTx/>
              <a:uFillTx/>
              <a:latin typeface="+mj-lt"/>
              <a:ea typeface="+mn-ea"/>
              <a:cs typeface="+mn-cs"/>
            </a:endParaRPr>
          </a:p>
          <a:p>
            <a:pPr marL="420624" marR="0" lvl="0" indent="-384048" algn="l" defTabSz="914400" rtl="0" eaLnBrk="1" fontAlgn="auto" latinLnBrk="0" hangingPunct="1">
              <a:lnSpc>
                <a:spcPct val="100000"/>
              </a:lnSpc>
              <a:spcBef>
                <a:spcPct val="20000"/>
              </a:spcBef>
              <a:spcAft>
                <a:spcPts val="0"/>
              </a:spcAft>
              <a:buClr>
                <a:srgbClr val="006220"/>
              </a:buClr>
              <a:buSzPct val="80000"/>
              <a:buFont typeface="Wingdings 2"/>
              <a:buChar char=""/>
              <a:tabLst/>
              <a:defRPr/>
            </a:pPr>
            <a:r>
              <a:rPr kumimoji="0" lang="es-VE" sz="2400" b="0" i="0" u="none" strike="noStrike" kern="1200" cap="none" spc="0" normalizeH="0" baseline="0" noProof="0" dirty="0" smtClean="0">
                <a:ln>
                  <a:noFill/>
                </a:ln>
                <a:solidFill>
                  <a:schemeClr val="tx1"/>
                </a:solidFill>
                <a:effectLst/>
                <a:uLnTx/>
                <a:uFillTx/>
                <a:latin typeface="+mj-lt"/>
                <a:ea typeface="+mn-ea"/>
                <a:cs typeface="+mn-cs"/>
              </a:rPr>
              <a:t>Contaminación de suelos, aguas y aire</a:t>
            </a:r>
          </a:p>
          <a:p>
            <a:pPr marL="420624" marR="0" lvl="0" indent="-384048" algn="l" defTabSz="914400" rtl="0" eaLnBrk="1" fontAlgn="auto" latinLnBrk="0" hangingPunct="1">
              <a:lnSpc>
                <a:spcPct val="100000"/>
              </a:lnSpc>
              <a:spcBef>
                <a:spcPct val="20000"/>
              </a:spcBef>
              <a:spcAft>
                <a:spcPts val="0"/>
              </a:spcAft>
              <a:buClr>
                <a:srgbClr val="006220"/>
              </a:buClr>
              <a:buSzPct val="80000"/>
              <a:buFont typeface="Wingdings 2"/>
              <a:buChar char=""/>
              <a:tabLst/>
              <a:defRPr/>
            </a:pPr>
            <a:r>
              <a:rPr kumimoji="0" lang="es-VE" sz="2400" u="none" strike="noStrike" kern="1200" cap="none" spc="0" normalizeH="0" baseline="0" noProof="0" dirty="0" smtClean="0">
                <a:ln>
                  <a:noFill/>
                </a:ln>
                <a:solidFill>
                  <a:schemeClr val="tx1"/>
                </a:solidFill>
                <a:effectLst/>
                <a:uLnTx/>
                <a:uFillTx/>
                <a:latin typeface="+mj-lt"/>
                <a:ea typeface="+mn-ea"/>
                <a:cs typeface="+mn-cs"/>
              </a:rPr>
              <a:t>Degradación de ecosistemas</a:t>
            </a:r>
          </a:p>
          <a:p>
            <a:pPr marL="420624" marR="0" lvl="0" indent="-384048" algn="l" defTabSz="914400" rtl="0" eaLnBrk="1" fontAlgn="auto" latinLnBrk="0" hangingPunct="1">
              <a:lnSpc>
                <a:spcPct val="100000"/>
              </a:lnSpc>
              <a:spcBef>
                <a:spcPct val="20000"/>
              </a:spcBef>
              <a:spcAft>
                <a:spcPts val="0"/>
              </a:spcAft>
              <a:buClr>
                <a:srgbClr val="006220"/>
              </a:buClr>
              <a:buSzPct val="80000"/>
              <a:buFont typeface="Wingdings 2"/>
              <a:buChar char=""/>
              <a:tabLst/>
              <a:defRPr/>
            </a:pPr>
            <a:r>
              <a:rPr lang="es-VE" sz="2400" b="1" dirty="0" smtClean="0">
                <a:latin typeface="+mj-lt"/>
              </a:rPr>
              <a:t>Pérdida de la biodiversidad</a:t>
            </a:r>
            <a:endParaRPr kumimoji="0" lang="es-VE" sz="2400" b="1" i="0" u="none" strike="noStrike" kern="1200" cap="none" spc="0" normalizeH="0" baseline="0" noProof="0" dirty="0" smtClean="0">
              <a:ln>
                <a:noFill/>
              </a:ln>
              <a:solidFill>
                <a:schemeClr val="tx1"/>
              </a:solidFill>
              <a:effectLst/>
              <a:uLnTx/>
              <a:uFillTx/>
              <a:latin typeface="+mj-lt"/>
              <a:ea typeface="+mn-ea"/>
              <a:cs typeface="+mn-cs"/>
            </a:endParaRPr>
          </a:p>
          <a:p>
            <a:pPr marL="420624" marR="0" lvl="0" indent="-384048" algn="l" defTabSz="914400" rtl="0" eaLnBrk="1" fontAlgn="auto" latinLnBrk="0" hangingPunct="1">
              <a:lnSpc>
                <a:spcPct val="100000"/>
              </a:lnSpc>
              <a:spcBef>
                <a:spcPct val="20000"/>
              </a:spcBef>
              <a:spcAft>
                <a:spcPts val="0"/>
              </a:spcAft>
              <a:buClr>
                <a:srgbClr val="006220"/>
              </a:buClr>
              <a:buSzPct val="80000"/>
              <a:buFont typeface="Wingdings 2"/>
              <a:buChar char=""/>
              <a:tabLst/>
              <a:defRPr/>
            </a:pPr>
            <a:r>
              <a:rPr kumimoji="0" lang="es-VE" sz="2400" b="0" i="0" u="none" strike="noStrike" kern="1200" cap="none" spc="0" normalizeH="0" baseline="0" noProof="0" dirty="0" smtClean="0">
                <a:ln>
                  <a:noFill/>
                </a:ln>
                <a:solidFill>
                  <a:schemeClr val="tx1"/>
                </a:solidFill>
                <a:effectLst/>
                <a:uLnTx/>
                <a:uFillTx/>
                <a:latin typeface="+mj-lt"/>
                <a:ea typeface="+mn-ea"/>
                <a:cs typeface="+mn-cs"/>
              </a:rPr>
              <a:t>Debilitamiento </a:t>
            </a:r>
            <a:r>
              <a:rPr kumimoji="0" lang="es-VE" sz="2400" b="0" i="0" u="none" strike="noStrike" kern="1200" cap="none" spc="0" normalizeH="0" noProof="0" dirty="0" smtClean="0">
                <a:ln>
                  <a:noFill/>
                </a:ln>
                <a:solidFill>
                  <a:schemeClr val="tx1"/>
                </a:solidFill>
                <a:effectLst/>
                <a:uLnTx/>
                <a:uFillTx/>
                <a:latin typeface="+mj-lt"/>
                <a:ea typeface="+mn-ea"/>
                <a:cs typeface="+mn-cs"/>
              </a:rPr>
              <a:t>de la capa de ozono</a:t>
            </a:r>
            <a:endParaRPr kumimoji="0" lang="es-VE" sz="2400" b="0" i="0" u="none" strike="noStrike" kern="1200" cap="none" spc="0" normalizeH="0" baseline="0" noProof="0" dirty="0" smtClean="0">
              <a:ln>
                <a:noFill/>
              </a:ln>
              <a:solidFill>
                <a:schemeClr val="tx1"/>
              </a:solidFill>
              <a:effectLst/>
              <a:uLnTx/>
              <a:uFillTx/>
              <a:latin typeface="+mj-lt"/>
              <a:ea typeface="+mn-ea"/>
              <a:cs typeface="+mn-cs"/>
            </a:endParaRPr>
          </a:p>
          <a:p>
            <a:pPr marL="420624" marR="0" lvl="0" indent="-384048" algn="l" defTabSz="914400" rtl="0" eaLnBrk="1" fontAlgn="auto" latinLnBrk="0" hangingPunct="1">
              <a:lnSpc>
                <a:spcPct val="100000"/>
              </a:lnSpc>
              <a:spcBef>
                <a:spcPct val="20000"/>
              </a:spcBef>
              <a:spcAft>
                <a:spcPts val="0"/>
              </a:spcAft>
              <a:buClr>
                <a:srgbClr val="006220"/>
              </a:buClr>
              <a:buSzPct val="80000"/>
              <a:buFont typeface="Wingdings 2"/>
              <a:buChar char=""/>
              <a:tabLst/>
              <a:defRPr/>
            </a:pPr>
            <a:r>
              <a:rPr kumimoji="0" lang="es-VE" sz="2400" b="0" i="0" u="none" strike="noStrike" kern="1200" cap="none" spc="0" normalizeH="0" baseline="0" noProof="0" dirty="0" smtClean="0">
                <a:ln>
                  <a:noFill/>
                </a:ln>
                <a:solidFill>
                  <a:schemeClr val="tx1"/>
                </a:solidFill>
                <a:effectLst/>
                <a:uLnTx/>
                <a:uFillTx/>
                <a:latin typeface="+mj-lt"/>
                <a:ea typeface="+mn-ea"/>
                <a:cs typeface="+mn-cs"/>
              </a:rPr>
              <a:t>Calentamiento</a:t>
            </a:r>
            <a:r>
              <a:rPr kumimoji="0" lang="es-VE" sz="2400" b="0" i="0" u="none" strike="noStrike" kern="1200" cap="none" spc="0" normalizeH="0" noProof="0" dirty="0" smtClean="0">
                <a:ln>
                  <a:noFill/>
                </a:ln>
                <a:solidFill>
                  <a:schemeClr val="tx1"/>
                </a:solidFill>
                <a:effectLst/>
                <a:uLnTx/>
                <a:uFillTx/>
                <a:latin typeface="+mj-lt"/>
                <a:ea typeface="+mn-ea"/>
                <a:cs typeface="+mn-cs"/>
              </a:rPr>
              <a:t> global</a:t>
            </a:r>
            <a:endParaRPr kumimoji="0" lang="es-VE" sz="2400" b="0" i="0" u="none" strike="noStrike" kern="1200" cap="none" spc="0" normalizeH="0" baseline="0" noProof="0" dirty="0">
              <a:ln>
                <a:noFill/>
              </a:ln>
              <a:solidFill>
                <a:schemeClr val="tx1"/>
              </a:solidFill>
              <a:effectLst/>
              <a:uLnTx/>
              <a:uFillTx/>
              <a:latin typeface="+mj-lt"/>
              <a:ea typeface="+mn-ea"/>
              <a:cs typeface="+mn-cs"/>
            </a:endParaRPr>
          </a:p>
        </p:txBody>
      </p:sp>
      <p:pic>
        <p:nvPicPr>
          <p:cNvPr id="25604" name="Picture 4" descr="http://delamanoconvenezuela.com/wp-content/uploads/2012/10/guacamaya.jpg"/>
          <p:cNvPicPr>
            <a:picLocks noChangeAspect="1" noChangeArrowheads="1"/>
          </p:cNvPicPr>
          <p:nvPr/>
        </p:nvPicPr>
        <p:blipFill>
          <a:blip r:embed="rId4" cstate="print"/>
          <a:srcRect r="2653"/>
          <a:stretch>
            <a:fillRect/>
          </a:stretch>
        </p:blipFill>
        <p:spPr bwMode="auto">
          <a:xfrm>
            <a:off x="4788024" y="4365104"/>
            <a:ext cx="3816424" cy="1512168"/>
          </a:xfrm>
          <a:prstGeom prst="rect">
            <a:avLst/>
          </a:prstGeom>
          <a:noFill/>
        </p:spPr>
      </p:pic>
      <p:pic>
        <p:nvPicPr>
          <p:cNvPr id="59394" name="Picture 2" descr="http://www.canalazul24.com/wp-content/uploads/2012/07/wawis_biodiversidad_luis_manuel_guerra.jpg"/>
          <p:cNvPicPr>
            <a:picLocks noChangeAspect="1" noChangeArrowheads="1"/>
          </p:cNvPicPr>
          <p:nvPr/>
        </p:nvPicPr>
        <p:blipFill>
          <a:blip r:embed="rId5" cstate="print"/>
          <a:srcRect/>
          <a:stretch>
            <a:fillRect/>
          </a:stretch>
        </p:blipFill>
        <p:spPr bwMode="auto">
          <a:xfrm>
            <a:off x="4788024" y="1974874"/>
            <a:ext cx="3813126" cy="214151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206642"/>
            <a:ext cx="9144000" cy="54006"/>
          </a:xfrm>
          <a:prstGeom prst="rect">
            <a:avLst/>
          </a:prstGeom>
          <a:noFill/>
        </p:spPr>
      </p:pic>
      <p:pic>
        <p:nvPicPr>
          <p:cNvPr id="4" name="Picture 4" descr="D:\Documents and Settings\LLAYAMEN\Mis documentos\Luis Rafael\JAUCAB\III JAUCAB 2013\afichesylogosactualizados\Afiche v1.jpg"/>
          <p:cNvPicPr>
            <a:picLocks noChangeAspect="1" noChangeArrowheads="1"/>
          </p:cNvPicPr>
          <p:nvPr/>
        </p:nvPicPr>
        <p:blipFill>
          <a:blip r:embed="rId2" cstate="print"/>
          <a:srcRect l="5371" t="88476" r="5139" b="10597"/>
          <a:stretch>
            <a:fillRect/>
          </a:stretch>
        </p:blipFill>
        <p:spPr bwMode="auto">
          <a:xfrm>
            <a:off x="0" y="6615354"/>
            <a:ext cx="9144000" cy="54006"/>
          </a:xfrm>
          <a:prstGeom prst="rect">
            <a:avLst/>
          </a:prstGeom>
          <a:noFill/>
        </p:spPr>
      </p:pic>
      <p:pic>
        <p:nvPicPr>
          <p:cNvPr id="5" name="Picture 2" descr="D:\DATA_USUARIO\Documentos\Luis Rafael\DSAmb\Logo DSAMB completo.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44286" y="332656"/>
            <a:ext cx="2999714" cy="614214"/>
          </a:xfrm>
          <a:prstGeom prst="rect">
            <a:avLst/>
          </a:prstGeom>
          <a:noFill/>
        </p:spPr>
      </p:pic>
      <p:sp>
        <p:nvSpPr>
          <p:cNvPr id="8" name="1 Título"/>
          <p:cNvSpPr>
            <a:spLocks noGrp="1"/>
          </p:cNvSpPr>
          <p:nvPr>
            <p:ph type="title"/>
          </p:nvPr>
        </p:nvSpPr>
        <p:spPr>
          <a:xfrm>
            <a:off x="838200" y="701824"/>
            <a:ext cx="7467600" cy="1143000"/>
          </a:xfrm>
        </p:spPr>
        <p:txBody>
          <a:bodyPr/>
          <a:lstStyle/>
          <a:p>
            <a:pPr algn="ctr"/>
            <a:r>
              <a:rPr lang="es-VE" sz="4000" b="1" dirty="0" smtClean="0">
                <a:solidFill>
                  <a:srgbClr val="006225"/>
                </a:solidFill>
              </a:rPr>
              <a:t>LOS PROBLEMAS AMBIENTALES</a:t>
            </a:r>
            <a:endParaRPr lang="es-VE" b="1" dirty="0">
              <a:solidFill>
                <a:srgbClr val="006225"/>
              </a:solidFill>
            </a:endParaRPr>
          </a:p>
        </p:txBody>
      </p:sp>
      <p:sp>
        <p:nvSpPr>
          <p:cNvPr id="9" name="2 Marcador de contenido"/>
          <p:cNvSpPr txBox="1">
            <a:spLocks/>
          </p:cNvSpPr>
          <p:nvPr/>
        </p:nvSpPr>
        <p:spPr>
          <a:xfrm>
            <a:off x="262136" y="1988840"/>
            <a:ext cx="4597896" cy="3484984"/>
          </a:xfrm>
          <a:prstGeom prst="rect">
            <a:avLst/>
          </a:prstGeom>
        </p:spPr>
        <p:txBody>
          <a:bodyPr/>
          <a:lstStyle/>
          <a:p>
            <a:pPr marL="420624" marR="0" lvl="0" indent="-384048" algn="l" defTabSz="914400" rtl="0" eaLnBrk="1" fontAlgn="auto" latinLnBrk="0" hangingPunct="1">
              <a:lnSpc>
                <a:spcPct val="100000"/>
              </a:lnSpc>
              <a:spcBef>
                <a:spcPct val="20000"/>
              </a:spcBef>
              <a:spcAft>
                <a:spcPts val="0"/>
              </a:spcAft>
              <a:buClr>
                <a:srgbClr val="006220"/>
              </a:buClr>
              <a:buSzPct val="80000"/>
              <a:buFont typeface="Wingdings 2"/>
              <a:buChar char=""/>
              <a:tabLst/>
              <a:defRPr/>
            </a:pPr>
            <a:r>
              <a:rPr lang="es-VE" sz="2400" dirty="0" smtClean="0">
                <a:latin typeface="+mj-lt"/>
              </a:rPr>
              <a:t>Agotamiento de recursos naturales</a:t>
            </a:r>
            <a:endParaRPr kumimoji="0" lang="es-VE" sz="2400" b="0" i="0" u="none" strike="noStrike" kern="1200" cap="none" spc="0" normalizeH="0" baseline="0" noProof="0" dirty="0" smtClean="0">
              <a:ln>
                <a:noFill/>
              </a:ln>
              <a:solidFill>
                <a:schemeClr val="tx1"/>
              </a:solidFill>
              <a:effectLst/>
              <a:uLnTx/>
              <a:uFillTx/>
              <a:latin typeface="+mj-lt"/>
              <a:ea typeface="+mn-ea"/>
              <a:cs typeface="+mn-cs"/>
            </a:endParaRPr>
          </a:p>
          <a:p>
            <a:pPr marL="420624" marR="0" lvl="0" indent="-384048" algn="l" defTabSz="914400" rtl="0" eaLnBrk="1" fontAlgn="auto" latinLnBrk="0" hangingPunct="1">
              <a:lnSpc>
                <a:spcPct val="100000"/>
              </a:lnSpc>
              <a:spcBef>
                <a:spcPct val="20000"/>
              </a:spcBef>
              <a:spcAft>
                <a:spcPts val="0"/>
              </a:spcAft>
              <a:buClr>
                <a:srgbClr val="006220"/>
              </a:buClr>
              <a:buSzPct val="80000"/>
              <a:buFont typeface="Wingdings 2"/>
              <a:buChar char=""/>
              <a:tabLst/>
              <a:defRPr/>
            </a:pPr>
            <a:r>
              <a:rPr kumimoji="0" lang="es-VE" sz="2400" b="0" i="0" u="none" strike="noStrike" kern="1200" cap="none" spc="0" normalizeH="0" baseline="0" noProof="0" dirty="0" smtClean="0">
                <a:ln>
                  <a:noFill/>
                </a:ln>
                <a:solidFill>
                  <a:schemeClr val="tx1"/>
                </a:solidFill>
                <a:effectLst/>
                <a:uLnTx/>
                <a:uFillTx/>
                <a:latin typeface="+mj-lt"/>
                <a:ea typeface="+mn-ea"/>
                <a:cs typeface="+mn-cs"/>
              </a:rPr>
              <a:t>Contaminación de suelos, aguas y aire</a:t>
            </a:r>
          </a:p>
          <a:p>
            <a:pPr marL="420624" marR="0" lvl="0" indent="-384048" algn="l" defTabSz="914400" rtl="0" eaLnBrk="1" fontAlgn="auto" latinLnBrk="0" hangingPunct="1">
              <a:lnSpc>
                <a:spcPct val="100000"/>
              </a:lnSpc>
              <a:spcBef>
                <a:spcPct val="20000"/>
              </a:spcBef>
              <a:spcAft>
                <a:spcPts val="0"/>
              </a:spcAft>
              <a:buClr>
                <a:srgbClr val="006220"/>
              </a:buClr>
              <a:buSzPct val="80000"/>
              <a:buFont typeface="Wingdings 2"/>
              <a:buChar char=""/>
              <a:tabLst/>
              <a:defRPr/>
            </a:pPr>
            <a:r>
              <a:rPr kumimoji="0" lang="es-VE" sz="2400" b="0" i="0" u="none" strike="noStrike" kern="1200" cap="none" spc="0" normalizeH="0" baseline="0" noProof="0" dirty="0" smtClean="0">
                <a:ln>
                  <a:noFill/>
                </a:ln>
                <a:solidFill>
                  <a:schemeClr val="tx1"/>
                </a:solidFill>
                <a:effectLst/>
                <a:uLnTx/>
                <a:uFillTx/>
                <a:latin typeface="+mj-lt"/>
                <a:ea typeface="+mn-ea"/>
                <a:cs typeface="+mn-cs"/>
              </a:rPr>
              <a:t>Degradación de ecosistemas</a:t>
            </a:r>
          </a:p>
          <a:p>
            <a:pPr marL="420624" marR="0" lvl="0" indent="-384048" algn="l" defTabSz="914400" rtl="0" eaLnBrk="1" fontAlgn="auto" latinLnBrk="0" hangingPunct="1">
              <a:lnSpc>
                <a:spcPct val="100000"/>
              </a:lnSpc>
              <a:spcBef>
                <a:spcPct val="20000"/>
              </a:spcBef>
              <a:spcAft>
                <a:spcPts val="0"/>
              </a:spcAft>
              <a:buClr>
                <a:srgbClr val="006220"/>
              </a:buClr>
              <a:buSzPct val="80000"/>
              <a:buFont typeface="Wingdings 2"/>
              <a:buChar char=""/>
              <a:tabLst/>
              <a:defRPr/>
            </a:pPr>
            <a:r>
              <a:rPr lang="es-VE" sz="2400" dirty="0" smtClean="0">
                <a:latin typeface="+mj-lt"/>
              </a:rPr>
              <a:t>Pérdida de la biodiversidad</a:t>
            </a:r>
            <a:endParaRPr kumimoji="0" lang="es-VE" sz="2400" b="0" i="0" u="none" strike="noStrike" kern="1200" cap="none" spc="0" normalizeH="0" baseline="0" noProof="0" dirty="0" smtClean="0">
              <a:ln>
                <a:noFill/>
              </a:ln>
              <a:solidFill>
                <a:schemeClr val="tx1"/>
              </a:solidFill>
              <a:effectLst/>
              <a:uLnTx/>
              <a:uFillTx/>
              <a:latin typeface="+mj-lt"/>
              <a:ea typeface="+mn-ea"/>
              <a:cs typeface="+mn-cs"/>
            </a:endParaRPr>
          </a:p>
          <a:p>
            <a:pPr marL="420624" marR="0" lvl="0" indent="-384048" algn="l" defTabSz="914400" rtl="0" eaLnBrk="1" fontAlgn="auto" latinLnBrk="0" hangingPunct="1">
              <a:lnSpc>
                <a:spcPct val="100000"/>
              </a:lnSpc>
              <a:spcBef>
                <a:spcPct val="20000"/>
              </a:spcBef>
              <a:spcAft>
                <a:spcPts val="0"/>
              </a:spcAft>
              <a:buClr>
                <a:srgbClr val="006220"/>
              </a:buClr>
              <a:buSzPct val="80000"/>
              <a:buFont typeface="Wingdings 2"/>
              <a:buChar char=""/>
              <a:tabLst/>
              <a:defRPr/>
            </a:pPr>
            <a:r>
              <a:rPr kumimoji="0" lang="es-VE" sz="2400" b="1" i="0" u="none" strike="noStrike" kern="1200" cap="none" spc="0" normalizeH="0" baseline="0" noProof="0" dirty="0" smtClean="0">
                <a:ln>
                  <a:noFill/>
                </a:ln>
                <a:solidFill>
                  <a:schemeClr val="tx1"/>
                </a:solidFill>
                <a:effectLst/>
                <a:uLnTx/>
                <a:uFillTx/>
                <a:latin typeface="+mj-lt"/>
                <a:ea typeface="+mn-ea"/>
                <a:cs typeface="+mn-cs"/>
              </a:rPr>
              <a:t>Agotamiento</a:t>
            </a:r>
            <a:r>
              <a:rPr kumimoji="0" lang="es-VE" sz="2400" b="1" i="0" u="none" strike="noStrike" kern="1200" cap="none" spc="0" normalizeH="0" noProof="0" dirty="0" smtClean="0">
                <a:ln>
                  <a:noFill/>
                </a:ln>
                <a:solidFill>
                  <a:schemeClr val="tx1"/>
                </a:solidFill>
                <a:effectLst/>
                <a:uLnTx/>
                <a:uFillTx/>
                <a:latin typeface="+mj-lt"/>
                <a:ea typeface="+mn-ea"/>
                <a:cs typeface="+mn-cs"/>
              </a:rPr>
              <a:t> de la capa de ozono</a:t>
            </a:r>
            <a:endParaRPr kumimoji="0" lang="es-VE" sz="2400" b="1" i="0" u="none" strike="noStrike" kern="1200" cap="none" spc="0" normalizeH="0" baseline="0" noProof="0" dirty="0" smtClean="0">
              <a:ln>
                <a:noFill/>
              </a:ln>
              <a:solidFill>
                <a:schemeClr val="tx1"/>
              </a:solidFill>
              <a:effectLst/>
              <a:uLnTx/>
              <a:uFillTx/>
              <a:latin typeface="+mj-lt"/>
              <a:ea typeface="+mn-ea"/>
              <a:cs typeface="+mn-cs"/>
            </a:endParaRPr>
          </a:p>
          <a:p>
            <a:pPr marL="420624" lvl="0" indent="-384048">
              <a:spcBef>
                <a:spcPct val="20000"/>
              </a:spcBef>
              <a:buClr>
                <a:srgbClr val="006220"/>
              </a:buClr>
              <a:buSzPct val="80000"/>
              <a:buFont typeface="Wingdings 2"/>
              <a:buChar char=""/>
              <a:defRPr/>
            </a:pPr>
            <a:r>
              <a:rPr lang="es-VE" sz="2400" b="1" dirty="0" smtClean="0"/>
              <a:t>Cambio climático global</a:t>
            </a:r>
            <a:endParaRPr lang="es-VE" sz="2400" b="1" dirty="0"/>
          </a:p>
        </p:txBody>
      </p:sp>
      <p:pic>
        <p:nvPicPr>
          <p:cNvPr id="26626" name="Picture 2" descr="https://www.themedicalbag.com/public/images/site/climate-change.jpg"/>
          <p:cNvPicPr>
            <a:picLocks noChangeAspect="1" noChangeArrowheads="1"/>
          </p:cNvPicPr>
          <p:nvPr/>
        </p:nvPicPr>
        <p:blipFill>
          <a:blip r:embed="rId4" cstate="print"/>
          <a:srcRect/>
          <a:stretch>
            <a:fillRect/>
          </a:stretch>
        </p:blipFill>
        <p:spPr bwMode="auto">
          <a:xfrm>
            <a:off x="5039644" y="4412764"/>
            <a:ext cx="3348780" cy="1896556"/>
          </a:xfrm>
          <a:prstGeom prst="rect">
            <a:avLst/>
          </a:prstGeom>
          <a:noFill/>
        </p:spPr>
      </p:pic>
      <p:pic>
        <p:nvPicPr>
          <p:cNvPr id="36866" name="Picture 2" descr="http://recicladoyecologia.com/wp-content/uploads/2015/01/Capa-ozono-1.jpg"/>
          <p:cNvPicPr>
            <a:picLocks noChangeAspect="1" noChangeArrowheads="1"/>
          </p:cNvPicPr>
          <p:nvPr/>
        </p:nvPicPr>
        <p:blipFill>
          <a:blip r:embed="rId5" cstate="print"/>
          <a:srcRect/>
          <a:stretch>
            <a:fillRect/>
          </a:stretch>
        </p:blipFill>
        <p:spPr bwMode="auto">
          <a:xfrm>
            <a:off x="5036242" y="1935754"/>
            <a:ext cx="3319988" cy="221332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TotalTime>
  <Words>1543</Words>
  <Application>Microsoft Office PowerPoint</Application>
  <PresentationFormat>Presentación en pantalla (4:3)</PresentationFormat>
  <Paragraphs>425</Paragraphs>
  <Slides>46</Slides>
  <Notes>3</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Tema de Office</vt:lpstr>
      <vt:lpstr>EL CUIDADO DE LA CASA COMÚN DESDE LA ESPIRITUALIDAD Y LA EDUCACIÓN – LAUDATO SI Minitaller</vt:lpstr>
      <vt:lpstr>CONTENIDO</vt:lpstr>
      <vt:lpstr>AMBIENTE Y PROBLEMAS AMBIENTALES</vt:lpstr>
      <vt:lpstr>LOS PROBLEMAS AMBIENTALES</vt:lpstr>
      <vt:lpstr>LOS PROBLEMAS AMBIENTALES</vt:lpstr>
      <vt:lpstr>LOS PROBLEMAS AMBIENTALES</vt:lpstr>
      <vt:lpstr>LOS PROBLEMAS AMBIENTALES</vt:lpstr>
      <vt:lpstr>LOS PROBLEMAS AMBIENTALES</vt:lpstr>
      <vt:lpstr>LOS PROBLEMAS AMBIENTALES</vt:lpstr>
      <vt:lpstr>Algunas consecuencias </vt:lpstr>
      <vt:lpstr>Algunas consecuencias </vt:lpstr>
      <vt:lpstr>Algunas consecuencias </vt:lpstr>
      <vt:lpstr>REACCIÓN MUNDIAL</vt:lpstr>
      <vt:lpstr>TRABAJANDO EL PROBLEMA DESDE LA COMPAÑÍA DE JESUS  LAUDATO SI¨. SOBRE EL CUIDADO DE LA CASA COMUN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Algunas respuestas al problema AMBIENTAL desde los ámbitos educativos</vt:lpstr>
      <vt:lpstr>DESARROLLO SUSTENTABLE</vt:lpstr>
      <vt:lpstr>DESARROLLO SUSTENTABLE</vt:lpstr>
      <vt:lpstr>DESARROLLO SUSTENTABLE</vt:lpstr>
      <vt:lpstr>SUSTENTABILIDAD AMBIENTAL UNIVERSITARIA</vt:lpstr>
      <vt:lpstr>SUSTENTABILIDAD AMBIENTAL UNIVERSITARIA</vt:lpstr>
      <vt:lpstr>SUSTENTABILIDAD AMBIENTAL UNIVERSITARIA</vt:lpstr>
      <vt:lpstr>¿QUE ES UNA UNIVERSIDAD SUSTENTABLE?</vt:lpstr>
      <vt:lpstr>¿QUE SE NECESITA PARA QUE UNA UNIVERSIDAD SEA SUSTENTABLE?</vt:lpstr>
      <vt:lpstr>Diapositiva 43</vt:lpstr>
      <vt:lpstr>  Hace falta la conciencia de un origen común, de una pertenencia mutua y de un futuro compartido por todos    EL CUIDADO DE LA CASA COMÚN DESDE LA ESPIRITUALIDAD Y LA EDUCACIÓN – LAUDATO SI   </vt:lpstr>
      <vt:lpstr>Diapositiva 45</vt:lpstr>
      <vt:lpstr>Diapositiva 46</vt:lpstr>
    </vt:vector>
  </TitlesOfParts>
  <Company>UCAB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DTI</dc:creator>
  <cp:lastModifiedBy>CAURA</cp:lastModifiedBy>
  <cp:revision>30</cp:revision>
  <dcterms:created xsi:type="dcterms:W3CDTF">2016-04-26T21:13:07Z</dcterms:created>
  <dcterms:modified xsi:type="dcterms:W3CDTF">2016-04-28T18:30:09Z</dcterms:modified>
</cp:coreProperties>
</file>